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4" r:id="rId4"/>
    <p:sldId id="264" r:id="rId5"/>
    <p:sldId id="258" r:id="rId6"/>
    <p:sldId id="263" r:id="rId7"/>
    <p:sldId id="275" r:id="rId8"/>
    <p:sldId id="276" r:id="rId9"/>
    <p:sldId id="277" r:id="rId10"/>
    <p:sldId id="265" r:id="rId11"/>
    <p:sldId id="259" r:id="rId12"/>
    <p:sldId id="267" r:id="rId13"/>
    <p:sldId id="261" r:id="rId14"/>
    <p:sldId id="262" r:id="rId15"/>
    <p:sldId id="260" r:id="rId16"/>
    <p:sldId id="266" r:id="rId17"/>
    <p:sldId id="270" r:id="rId18"/>
    <p:sldId id="268" r:id="rId19"/>
    <p:sldId id="269" r:id="rId20"/>
    <p:sldId id="271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03" autoAdjust="0"/>
    <p:restoredTop sz="94660"/>
  </p:normalViewPr>
  <p:slideViewPr>
    <p:cSldViewPr>
      <p:cViewPr varScale="1">
        <p:scale>
          <a:sx n="70" d="100"/>
          <a:sy n="70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A277-C388-4CCF-9DEA-F7A3D1B74F0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D97-D5DD-48ED-8205-137D6D770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5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A277-C388-4CCF-9DEA-F7A3D1B74F0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D97-D5DD-48ED-8205-137D6D770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7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A277-C388-4CCF-9DEA-F7A3D1B74F0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D97-D5DD-48ED-8205-137D6D770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2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A277-C388-4CCF-9DEA-F7A3D1B74F0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D97-D5DD-48ED-8205-137D6D770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0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A277-C388-4CCF-9DEA-F7A3D1B74F0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D97-D5DD-48ED-8205-137D6D770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5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A277-C388-4CCF-9DEA-F7A3D1B74F0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D97-D5DD-48ED-8205-137D6D770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8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A277-C388-4CCF-9DEA-F7A3D1B74F0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D97-D5DD-48ED-8205-137D6D770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1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A277-C388-4CCF-9DEA-F7A3D1B74F0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D97-D5DD-48ED-8205-137D6D770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6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A277-C388-4CCF-9DEA-F7A3D1B74F0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D97-D5DD-48ED-8205-137D6D770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A277-C388-4CCF-9DEA-F7A3D1B74F0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D97-D5DD-48ED-8205-137D6D770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0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2A277-C388-4CCF-9DEA-F7A3D1B74F0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0D97-D5DD-48ED-8205-137D6D770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4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2A277-C388-4CCF-9DEA-F7A3D1B74F0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0D97-D5DD-48ED-8205-137D6D7705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8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cas.vanderbilt.edu/bioimages/biohires/ecoregions/h50607yukon-r-dalton-15gsb4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2.4 Biomes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Characteristics</a:t>
            </a:r>
            <a:r>
              <a:rPr lang="en-US" dirty="0" smtClean="0"/>
              <a:t>: Very dry, hot days and cold nights. Little to no vegetation </a:t>
            </a:r>
          </a:p>
          <a:p>
            <a:r>
              <a:rPr lang="en-US" u="sng" dirty="0" smtClean="0"/>
              <a:t>Temperature</a:t>
            </a:r>
            <a:r>
              <a:rPr lang="en-US" dirty="0" smtClean="0"/>
              <a:t>: 41°C During day to 0°C at night</a:t>
            </a:r>
          </a:p>
          <a:p>
            <a:r>
              <a:rPr lang="en-US" u="sng" dirty="0" smtClean="0"/>
              <a:t>Precipitation</a:t>
            </a:r>
            <a:r>
              <a:rPr lang="en-US" dirty="0" smtClean="0"/>
              <a:t>: Less than 250mm per year</a:t>
            </a:r>
          </a:p>
          <a:p>
            <a:r>
              <a:rPr lang="en-US" u="sng" dirty="0" smtClean="0"/>
              <a:t>Insolation</a:t>
            </a:r>
            <a:r>
              <a:rPr lang="en-US" dirty="0" smtClean="0"/>
              <a:t>: High</a:t>
            </a:r>
          </a:p>
          <a:p>
            <a:r>
              <a:rPr lang="en-US" u="sng" dirty="0" smtClean="0"/>
              <a:t>Limiting Factor</a:t>
            </a:r>
            <a:r>
              <a:rPr lang="en-US" dirty="0" smtClean="0"/>
              <a:t>: WATER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030" y="152400"/>
            <a:ext cx="4842516" cy="3186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557374"/>
            <a:ext cx="4953000" cy="3300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096"/>
            <a:ext cx="9144000" cy="678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r>
              <a:rPr lang="en-US" dirty="0" smtClean="0"/>
              <a:t>Tropical Rainforest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5720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u="sng" dirty="0" smtClean="0"/>
          </a:p>
          <a:p>
            <a:r>
              <a:rPr lang="en-US" u="sng" dirty="0" smtClean="0"/>
              <a:t>Characteristics</a:t>
            </a:r>
            <a:r>
              <a:rPr lang="en-US" dirty="0" smtClean="0"/>
              <a:t>: Typically hot areas, broadleaved evergreen forest</a:t>
            </a:r>
          </a:p>
          <a:p>
            <a:r>
              <a:rPr lang="en-US" u="sng" dirty="0" smtClean="0"/>
              <a:t>Temperature:</a:t>
            </a:r>
            <a:r>
              <a:rPr lang="en-US" dirty="0" smtClean="0"/>
              <a:t> 26-28 °C </a:t>
            </a:r>
          </a:p>
          <a:p>
            <a:r>
              <a:rPr lang="en-US" u="sng" dirty="0" smtClean="0"/>
              <a:t>Precipitation:</a:t>
            </a:r>
            <a:r>
              <a:rPr lang="en-US" dirty="0" smtClean="0"/>
              <a:t> High; 2000-5000mm per year</a:t>
            </a:r>
          </a:p>
          <a:p>
            <a:r>
              <a:rPr lang="en-US" u="sng" dirty="0" err="1" smtClean="0"/>
              <a:t>Insolation</a:t>
            </a:r>
            <a:r>
              <a:rPr lang="en-US" dirty="0" smtClean="0"/>
              <a:t>: Very High</a:t>
            </a:r>
          </a:p>
          <a:p>
            <a:r>
              <a:rPr lang="en-US" u="sng" dirty="0" smtClean="0"/>
              <a:t>Limiting Factor</a:t>
            </a:r>
            <a:r>
              <a:rPr lang="en-US" dirty="0" smtClean="0"/>
              <a:t>: Nutrients in soil (due to rainwater, washing it away)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162" y="1059233"/>
            <a:ext cx="4305575" cy="2597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750" y="3496982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399" y="-1"/>
            <a:ext cx="9296399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114800" cy="5638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Characteristics:</a:t>
            </a:r>
            <a:r>
              <a:rPr lang="en-US" dirty="0" smtClean="0"/>
              <a:t> Cold, low precipitation and long dark winters, covered in permafrost (frozen ground)</a:t>
            </a:r>
          </a:p>
          <a:p>
            <a:r>
              <a:rPr lang="en-US" u="sng" dirty="0" smtClean="0"/>
              <a:t>Temperature</a:t>
            </a:r>
            <a:r>
              <a:rPr lang="en-US" dirty="0" smtClean="0"/>
              <a:t>: -28°C  in winter to 12°C in summer</a:t>
            </a:r>
          </a:p>
          <a:p>
            <a:r>
              <a:rPr lang="en-US" u="sng" dirty="0" smtClean="0"/>
              <a:t>Precipitation</a:t>
            </a:r>
            <a:r>
              <a:rPr lang="en-US" dirty="0" smtClean="0"/>
              <a:t>: Less than 250mm per year (most in summer)</a:t>
            </a:r>
          </a:p>
          <a:p>
            <a:r>
              <a:rPr lang="en-US" u="sng" dirty="0" err="1" smtClean="0"/>
              <a:t>Insolation</a:t>
            </a:r>
            <a:r>
              <a:rPr lang="en-US" dirty="0" smtClean="0"/>
              <a:t>: Low</a:t>
            </a:r>
          </a:p>
          <a:p>
            <a:r>
              <a:rPr lang="en-US" u="sng" dirty="0" smtClean="0"/>
              <a:t>Limiting Factor</a:t>
            </a:r>
            <a:r>
              <a:rPr lang="en-US" dirty="0" smtClean="0"/>
              <a:t>: water, temperature, </a:t>
            </a:r>
            <a:r>
              <a:rPr lang="en-US" dirty="0" err="1" smtClean="0"/>
              <a:t>insolation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598" y="304800"/>
            <a:ext cx="4820402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05199"/>
            <a:ext cx="4724400" cy="3192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878"/>
            <a:ext cx="9144000" cy="679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Grasslands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91000" cy="4495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Characteristics</a:t>
            </a:r>
            <a:r>
              <a:rPr lang="en-US" dirty="0" smtClean="0"/>
              <a:t>: Fairly flat areas dominate by grasses and herbaceous (non-wood) plants</a:t>
            </a:r>
          </a:p>
          <a:p>
            <a:r>
              <a:rPr lang="en-US" u="sng" dirty="0" smtClean="0"/>
              <a:t>Temperature</a:t>
            </a:r>
            <a:r>
              <a:rPr lang="en-US" dirty="0" smtClean="0"/>
              <a:t>: -20°C  in winter to 30°C in summer</a:t>
            </a:r>
          </a:p>
          <a:p>
            <a:r>
              <a:rPr lang="en-US" u="sng" dirty="0" smtClean="0"/>
              <a:t>Precipitation</a:t>
            </a:r>
            <a:r>
              <a:rPr lang="en-US" dirty="0" smtClean="0"/>
              <a:t>: 250mm – 1000mm </a:t>
            </a:r>
          </a:p>
          <a:p>
            <a:r>
              <a:rPr lang="en-US" u="sng" dirty="0" err="1" smtClean="0"/>
              <a:t>Insolation</a:t>
            </a:r>
            <a:r>
              <a:rPr lang="en-US" dirty="0" smtClean="0"/>
              <a:t>: Medium</a:t>
            </a:r>
          </a:p>
          <a:p>
            <a:endParaRPr lang="en-US" dirty="0" smtClean="0"/>
          </a:p>
        </p:txBody>
      </p:sp>
      <p:pic>
        <p:nvPicPr>
          <p:cNvPr id="7170" name="Picture 2" descr="http://www.bcgrasslands.org/SiteCM/i/upload/DBADA6F84005F3CBF14E954FDC3D4888FD9F0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429000"/>
            <a:ext cx="4876800" cy="333289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1181100"/>
            <a:ext cx="48768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75" y="1905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Tropical Grasslands (Savannas)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114800" cy="5257800"/>
          </a:xfrm>
        </p:spPr>
        <p:txBody>
          <a:bodyPr>
            <a:no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800" u="sng" dirty="0" smtClean="0"/>
              <a:t>Characteristics:</a:t>
            </a:r>
            <a:r>
              <a:rPr lang="en-US" sz="2800" dirty="0" smtClean="0"/>
              <a:t> tropical climate zone with long periods of drought. Scattered shrubs and isolated trees, stays warm throughout the year plants adapted for drought</a:t>
            </a:r>
          </a:p>
          <a:p>
            <a:pPr lvl="0"/>
            <a:r>
              <a:rPr lang="en-US" sz="2800" u="sng" dirty="0" smtClean="0"/>
              <a:t>Temperature: </a:t>
            </a:r>
            <a:r>
              <a:rPr lang="en-US" sz="2800" dirty="0" smtClean="0"/>
              <a:t>~ 27 °C</a:t>
            </a:r>
          </a:p>
          <a:p>
            <a:pPr lvl="0"/>
            <a:r>
              <a:rPr lang="en-US" sz="2800" u="sng" dirty="0" smtClean="0"/>
              <a:t>Precipitation:</a:t>
            </a:r>
            <a:r>
              <a:rPr lang="en-US" sz="2800" dirty="0" smtClean="0"/>
              <a:t> </a:t>
            </a:r>
          </a:p>
          <a:p>
            <a:pPr lvl="0">
              <a:buNone/>
            </a:pPr>
            <a:r>
              <a:rPr lang="en-US" sz="2800" dirty="0" smtClean="0"/>
              <a:t>235 - 1000 mm </a:t>
            </a:r>
          </a:p>
          <a:p>
            <a:pPr lvl="0">
              <a:buNone/>
            </a:pPr>
            <a:r>
              <a:rPr lang="en-US" sz="2800" dirty="0" smtClean="0"/>
              <a:t>precipitation annually</a:t>
            </a:r>
          </a:p>
          <a:p>
            <a:pPr lvl="0"/>
            <a:r>
              <a:rPr lang="en-US" sz="2800" u="sng" dirty="0" smtClean="0"/>
              <a:t>Insolation:</a:t>
            </a:r>
            <a:r>
              <a:rPr lang="en-US" sz="2800" dirty="0" smtClean="0"/>
              <a:t> relatively</a:t>
            </a:r>
            <a:r>
              <a:rPr lang="en-US" sz="2800" dirty="0"/>
              <a:t> </a:t>
            </a:r>
            <a:r>
              <a:rPr lang="en-US" sz="2800" dirty="0" smtClean="0"/>
              <a:t>high</a:t>
            </a:r>
          </a:p>
        </p:txBody>
      </p:sp>
      <p:pic>
        <p:nvPicPr>
          <p:cNvPr id="4098" name="Picture 2" descr="http://www.psychologytoday.com/files/u15/African%20sava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860298"/>
            <a:ext cx="5105400" cy="2971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535" y="685800"/>
            <a:ext cx="4800600" cy="3158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Taiga (northern coniferous forest/ boreal forest)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114800" cy="5181600"/>
          </a:xfrm>
        </p:spPr>
        <p:txBody>
          <a:bodyPr>
            <a:normAutofit/>
          </a:bodyPr>
          <a:lstStyle/>
          <a:p>
            <a:pPr lvl="0"/>
            <a:r>
              <a:rPr lang="en-US" sz="2800" u="sng" dirty="0" smtClean="0"/>
              <a:t>Characteristics:</a:t>
            </a:r>
            <a:r>
              <a:rPr lang="en-US" sz="2800" dirty="0" smtClean="0"/>
              <a:t> polar climate zone located south of the tundra biome. Harsh, long, cold winters; relatively cool summers</a:t>
            </a:r>
          </a:p>
          <a:p>
            <a:pPr lvl="0"/>
            <a:r>
              <a:rPr lang="en-US" sz="2800" u="sng" dirty="0" smtClean="0"/>
              <a:t>Temperature: </a:t>
            </a:r>
            <a:r>
              <a:rPr lang="en-US" sz="2800" dirty="0" smtClean="0"/>
              <a:t>-54 °C to 21° C</a:t>
            </a:r>
            <a:endParaRPr lang="en-US" sz="2800" u="sng" dirty="0" smtClean="0"/>
          </a:p>
          <a:p>
            <a:pPr lvl="0"/>
            <a:r>
              <a:rPr lang="en-US" sz="2800" u="sng" dirty="0" smtClean="0"/>
              <a:t>Precipitation</a:t>
            </a:r>
            <a:r>
              <a:rPr lang="en-US" sz="2800" dirty="0" smtClean="0"/>
              <a:t> low falls throughout the year 200-700mm / year</a:t>
            </a:r>
          </a:p>
          <a:p>
            <a:pPr lvl="0"/>
            <a:r>
              <a:rPr lang="en-US" sz="2800" u="sng" dirty="0" err="1" smtClean="0"/>
              <a:t>Insolation</a:t>
            </a:r>
            <a:r>
              <a:rPr lang="en-US" sz="2800" u="sng" dirty="0" smtClean="0"/>
              <a:t>: </a:t>
            </a:r>
            <a:r>
              <a:rPr lang="en-US" sz="2800" dirty="0" smtClean="0"/>
              <a:t>relatively low </a:t>
            </a:r>
          </a:p>
          <a:p>
            <a:endParaRPr lang="en-US" dirty="0"/>
          </a:p>
        </p:txBody>
      </p:sp>
      <p:pic>
        <p:nvPicPr>
          <p:cNvPr id="6146" name="Picture 2" descr="Yukon River at Dalton Hwy., Alas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21836"/>
            <a:ext cx="4953000" cy="303616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0553" y="914400"/>
            <a:ext cx="4915647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Temperate deciduous forest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495800" cy="5334000"/>
          </a:xfrm>
        </p:spPr>
        <p:txBody>
          <a:bodyPr>
            <a:normAutofit/>
          </a:bodyPr>
          <a:lstStyle/>
          <a:p>
            <a:pPr lvl="0"/>
            <a:r>
              <a:rPr lang="en-US" sz="2800" u="sng" dirty="0" smtClean="0"/>
              <a:t>Characteristics</a:t>
            </a:r>
            <a:r>
              <a:rPr lang="en-US" sz="2800" dirty="0" smtClean="0"/>
              <a:t>: Temperate climate zone, distinct summer and winter seasons. Leaves fall off trees in the fall </a:t>
            </a:r>
          </a:p>
          <a:p>
            <a:pPr lvl="0"/>
            <a:r>
              <a:rPr lang="en-US" sz="2800" u="sng" dirty="0" smtClean="0"/>
              <a:t>Temperature</a:t>
            </a:r>
            <a:r>
              <a:rPr lang="en-US" sz="2800" dirty="0" smtClean="0"/>
              <a:t> : ~10 ° C</a:t>
            </a:r>
          </a:p>
          <a:p>
            <a:pPr lvl="0"/>
            <a:r>
              <a:rPr lang="en-US" sz="2800" u="sng" dirty="0" smtClean="0"/>
              <a:t>Precipitation:</a:t>
            </a:r>
            <a:r>
              <a:rPr lang="en-US" sz="2800" dirty="0" smtClean="0"/>
              <a:t> 750-1500mm</a:t>
            </a:r>
          </a:p>
          <a:p>
            <a:pPr lvl="0"/>
            <a:r>
              <a:rPr lang="en-US" sz="2800" u="sng" dirty="0" err="1" smtClean="0"/>
              <a:t>Insolation</a:t>
            </a:r>
            <a:r>
              <a:rPr lang="en-US" sz="2800" u="sng" dirty="0" smtClean="0"/>
              <a:t>: </a:t>
            </a:r>
            <a:r>
              <a:rPr lang="en-US" sz="2800" dirty="0" smtClean="0"/>
              <a:t>  high – </a:t>
            </a:r>
          </a:p>
          <a:p>
            <a:pPr lvl="0">
              <a:buNone/>
            </a:pPr>
            <a:r>
              <a:rPr lang="en-US" sz="2800" dirty="0" smtClean="0"/>
              <a:t>2nd highest after tropical </a:t>
            </a:r>
          </a:p>
          <a:p>
            <a:pPr lvl="0">
              <a:buNone/>
            </a:pPr>
            <a:r>
              <a:rPr lang="en-US" sz="2800" dirty="0" smtClean="0"/>
              <a:t>rainforest</a:t>
            </a:r>
          </a:p>
          <a:p>
            <a:endParaRPr lang="en-US" dirty="0"/>
          </a:p>
        </p:txBody>
      </p:sp>
      <p:pic>
        <p:nvPicPr>
          <p:cNvPr id="5122" name="Picture 2" descr="https://fc.nps.org/~ecox/websites/b%20block%20websites/Ecology%20Website%20Derek%20David%20Brandon/Lush-deciduous-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81400"/>
            <a:ext cx="4800600" cy="3124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685800"/>
            <a:ext cx="47244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biome?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 biome is a collection of ecosystems that share similar climates (do not stop a boarders!)</a:t>
            </a:r>
          </a:p>
          <a:p>
            <a:r>
              <a:rPr lang="en-US" sz="3200" dirty="0" smtClean="0"/>
              <a:t>Climate vs. Weather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b="1" dirty="0" smtClean="0"/>
              <a:t>Climate</a:t>
            </a:r>
            <a:r>
              <a:rPr lang="en-US" sz="3200" dirty="0" smtClean="0"/>
              <a:t>: Area’s general pattern of atmospheric conditions over decades and longer.</a:t>
            </a:r>
          </a:p>
          <a:p>
            <a:r>
              <a:rPr lang="en-US" sz="3200" b="1" dirty="0" smtClean="0"/>
              <a:t>Weather:</a:t>
            </a:r>
            <a:r>
              <a:rPr lang="en-US" sz="3200" dirty="0" smtClean="0"/>
              <a:t> </a:t>
            </a:r>
            <a:r>
              <a:rPr lang="en-US" sz="3200" u="sng" dirty="0" smtClean="0"/>
              <a:t>Temperature</a:t>
            </a:r>
            <a:r>
              <a:rPr lang="en-US" sz="3200" dirty="0" smtClean="0"/>
              <a:t>, </a:t>
            </a:r>
            <a:r>
              <a:rPr lang="en-US" sz="3200" u="sng" dirty="0" smtClean="0"/>
              <a:t>precipitation</a:t>
            </a:r>
            <a:r>
              <a:rPr lang="en-US" sz="3200" dirty="0" smtClean="0"/>
              <a:t> (rainfall), and </a:t>
            </a:r>
            <a:r>
              <a:rPr lang="en-US" sz="3200" u="sng" dirty="0" err="1" smtClean="0"/>
              <a:t>insolation</a:t>
            </a:r>
            <a:r>
              <a:rPr lang="en-US" sz="3200" u="sng" dirty="0" smtClean="0"/>
              <a:t> </a:t>
            </a:r>
            <a:r>
              <a:rPr lang="en-US" sz="3200" dirty="0" smtClean="0"/>
              <a:t>(sunlight) over a short period of time.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Chaparral (Scrub forest)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495800" cy="5334000"/>
          </a:xfrm>
        </p:spPr>
        <p:txBody>
          <a:bodyPr>
            <a:normAutofit/>
          </a:bodyPr>
          <a:lstStyle/>
          <a:p>
            <a:pPr lvl="0"/>
            <a:r>
              <a:rPr lang="en-US" sz="3200" u="sng" dirty="0" smtClean="0"/>
              <a:t>Characteristics: </a:t>
            </a:r>
            <a:r>
              <a:rPr lang="en-US" sz="2800" dirty="0" smtClean="0"/>
              <a:t>Temperate coastal zones California, Australia and Mediterranean mild wet winters, hot dry summers</a:t>
            </a:r>
          </a:p>
          <a:p>
            <a:r>
              <a:rPr lang="en-US" sz="2800" u="sng" dirty="0" smtClean="0"/>
              <a:t>Temperature: </a:t>
            </a:r>
            <a:r>
              <a:rPr lang="en-US" sz="2800" dirty="0" smtClean="0"/>
              <a:t>10 to 40°C</a:t>
            </a:r>
          </a:p>
          <a:p>
            <a:r>
              <a:rPr lang="en-US" sz="2800" u="sng" dirty="0" smtClean="0"/>
              <a:t>Precipitation</a:t>
            </a:r>
            <a:r>
              <a:rPr lang="en-US" sz="2800" dirty="0" smtClean="0"/>
              <a:t>: 300 - 1000 mm </a:t>
            </a:r>
          </a:p>
          <a:p>
            <a:pPr>
              <a:buNone/>
            </a:pPr>
            <a:r>
              <a:rPr lang="en-US" sz="2800" dirty="0" smtClean="0"/>
              <a:t>precipitation annually</a:t>
            </a:r>
          </a:p>
          <a:p>
            <a:pPr lvl="0"/>
            <a:r>
              <a:rPr lang="en-US" sz="3200" u="sng" dirty="0" err="1" smtClean="0"/>
              <a:t>Insolation</a:t>
            </a:r>
            <a:r>
              <a:rPr lang="en-US" sz="3200" u="sng" dirty="0" smtClean="0"/>
              <a:t>: </a:t>
            </a:r>
            <a:r>
              <a:rPr lang="en-US" sz="2800" dirty="0" smtClean="0"/>
              <a:t>medium-to-low</a:t>
            </a:r>
          </a:p>
          <a:p>
            <a:pPr lvl="0"/>
            <a:endParaRPr lang="en-US" sz="2800" dirty="0" smtClean="0"/>
          </a:p>
          <a:p>
            <a:endParaRPr lang="en-US" dirty="0"/>
          </a:p>
        </p:txBody>
      </p:sp>
      <p:pic>
        <p:nvPicPr>
          <p:cNvPr id="3074" name="Picture 2" descr="http://www.blueplanetbiomes.org/images/chapar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74540"/>
            <a:ext cx="4494746" cy="2971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976" y="762000"/>
            <a:ext cx="4748024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Aquatic Biomes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153400" cy="4495800"/>
          </a:xfrm>
        </p:spPr>
        <p:txBody>
          <a:bodyPr>
            <a:normAutofit/>
          </a:bodyPr>
          <a:lstStyle/>
          <a:p>
            <a:pPr lvl="0"/>
            <a:r>
              <a:rPr lang="en-US" sz="3200" dirty="0" smtClean="0"/>
              <a:t>Coral Reefs (marine) </a:t>
            </a:r>
          </a:p>
          <a:p>
            <a:pPr lvl="1"/>
            <a:r>
              <a:rPr lang="en-US" sz="2400" dirty="0" smtClean="0"/>
              <a:t>tropical warm, shallow water because sunlight required for photosynthesis</a:t>
            </a:r>
          </a:p>
          <a:p>
            <a:pPr lvl="1"/>
            <a:r>
              <a:rPr lang="en-US" sz="2400" dirty="0" smtClean="0"/>
              <a:t>algae and phytoplankton are the base of food chain that is populated with many corals and fish</a:t>
            </a:r>
          </a:p>
          <a:p>
            <a:pPr lvl="1"/>
            <a:r>
              <a:rPr lang="en-US" sz="2400" dirty="0" smtClean="0"/>
              <a:t>High </a:t>
            </a:r>
            <a:r>
              <a:rPr lang="en-US" sz="2400" dirty="0" err="1" smtClean="0"/>
              <a:t>Insolation</a:t>
            </a:r>
            <a:r>
              <a:rPr lang="en-US" sz="2400" dirty="0" smtClean="0"/>
              <a:t> called “Rainforests of the sea”</a:t>
            </a:r>
          </a:p>
          <a:p>
            <a:pPr lvl="1">
              <a:buNone/>
            </a:pPr>
            <a:endParaRPr lang="en-US" dirty="0" smtClean="0"/>
          </a:p>
          <a:p>
            <a:pPr lvl="0"/>
            <a:r>
              <a:rPr lang="en-US" sz="3200" dirty="0" smtClean="0"/>
              <a:t>Freshwater</a:t>
            </a:r>
          </a:p>
          <a:p>
            <a:pPr lvl="1"/>
            <a:r>
              <a:rPr lang="en-US" dirty="0" smtClean="0"/>
              <a:t>Lakes, Rivers, Streams</a:t>
            </a:r>
          </a:p>
        </p:txBody>
      </p:sp>
      <p:pic>
        <p:nvPicPr>
          <p:cNvPr id="2050" name="Picture 2" descr="http://upload.wikimedia.org/wikipedia/commons/thumb/5/50/Maldives_Surgeonfish,_Acanthurus_leucosternon.jpg/260px-Maldives_Surgeonfish,_Acanthurus_leucoster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038599"/>
            <a:ext cx="4419600" cy="2713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91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 graph showing the climate of a region over the course of a year</a:t>
            </a:r>
          </a:p>
          <a:p>
            <a:r>
              <a:rPr lang="en-US" dirty="0" smtClean="0"/>
              <a:t>Bar graph shows precipitation</a:t>
            </a:r>
          </a:p>
          <a:p>
            <a:r>
              <a:rPr lang="en-US" dirty="0" smtClean="0"/>
              <a:t>Line graph shows the temperature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0"/>
            <a:ext cx="4572000" cy="477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86400"/>
            <a:ext cx="357447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American Biomes</a:t>
            </a:r>
            <a:endParaRPr lang="en-US" dirty="0"/>
          </a:p>
        </p:txBody>
      </p:sp>
      <p:pic>
        <p:nvPicPr>
          <p:cNvPr id="4" name="Picture 5" descr="Supp8_f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0403" y="1825625"/>
            <a:ext cx="5363193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_07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oup 28"/>
          <p:cNvGrpSpPr/>
          <p:nvPr/>
        </p:nvGrpSpPr>
        <p:grpSpPr>
          <a:xfrm>
            <a:off x="304800" y="3276600"/>
            <a:ext cx="3124200" cy="3276600"/>
            <a:chOff x="212725" y="3360738"/>
            <a:chExt cx="3048000" cy="3184525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212725" y="3360738"/>
              <a:ext cx="19732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cs typeface="Arial" pitchFamily="34" charset="0"/>
                </a:rPr>
                <a:t>High mountains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12725" y="3640138"/>
              <a:ext cx="11985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cs typeface="Arial" pitchFamily="34" charset="0"/>
                </a:rPr>
                <a:t>Polar ice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212725" y="3886200"/>
              <a:ext cx="3048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cs typeface="Arial" pitchFamily="34" charset="0"/>
                </a:rPr>
                <a:t>Arctic tundra (cold grassland)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12725" y="4159250"/>
              <a:ext cx="2540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cs typeface="Arial" pitchFamily="34" charset="0"/>
                </a:rPr>
                <a:t>Temperate grassland</a:t>
              </a:r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212725" y="4419600"/>
              <a:ext cx="2667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cs typeface="Arial" pitchFamily="34" charset="0"/>
                </a:rPr>
                <a:t>Tropical grassland (savanna)</a:t>
              </a: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212725" y="4672013"/>
              <a:ext cx="1312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cs typeface="Arial" pitchFamily="34" charset="0"/>
                </a:rPr>
                <a:t>Chaparral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212725" y="4953000"/>
              <a:ext cx="21510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cs typeface="Arial" pitchFamily="34" charset="0"/>
                </a:rPr>
                <a:t>Coniferous forest</a:t>
              </a: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12725" y="5181600"/>
              <a:ext cx="3048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cs typeface="Arial" pitchFamily="34" charset="0"/>
                </a:rPr>
                <a:t>Temperate deciduous forest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212725" y="5454650"/>
              <a:ext cx="2540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cs typeface="Arial" pitchFamily="34" charset="0"/>
                </a:rPr>
                <a:t>Temperate rain forest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212725" y="5715000"/>
              <a:ext cx="23161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cs typeface="Arial" pitchFamily="34" charset="0"/>
                </a:rPr>
                <a:t>Tropical rain forest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212725" y="5983288"/>
              <a:ext cx="2252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000000"/>
                  </a:solidFill>
                  <a:cs typeface="Arial" pitchFamily="34" charset="0"/>
                </a:rPr>
                <a:t>Tropical dry forest</a:t>
              </a: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212725" y="6240463"/>
              <a:ext cx="9572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/>
              <a:r>
                <a:rPr lang="en-US" sz="1400" b="1" dirty="0">
                  <a:solidFill>
                    <a:srgbClr val="000000"/>
                  </a:solidFill>
                  <a:cs typeface="Arial" pitchFamily="34" charset="0"/>
                </a:rPr>
                <a:t>Desert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_07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30650" y="561975"/>
            <a:ext cx="754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  <a:cs typeface="Arial" pitchFamily="34" charset="0"/>
              </a:rPr>
              <a:t>Cold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10000" y="1173163"/>
            <a:ext cx="1627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rgbClr val="FFFFFF"/>
                </a:solidFill>
                <a:cs typeface="Arial" pitchFamily="34" charset="0"/>
              </a:rPr>
              <a:t>Arctic tundra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48400" y="2133600"/>
            <a:ext cx="1503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cs typeface="Arial" pitchFamily="34" charset="0"/>
              </a:rPr>
              <a:t>Cold desert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981200" y="222408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cs typeface="Arial" pitchFamily="34" charset="0"/>
              </a:rPr>
              <a:t>Evergreen coniferous forest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6834188" y="3040063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b="1" dirty="0">
                <a:solidFill>
                  <a:srgbClr val="FFFFFF"/>
                </a:solidFill>
                <a:cs typeface="Arial" pitchFamily="34" charset="0"/>
              </a:rPr>
              <a:t>Temperate desert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0250" y="3352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rgbClr val="FFFFFF"/>
                </a:solidFill>
                <a:cs typeface="Arial" pitchFamily="34" charset="0"/>
              </a:rPr>
              <a:t>Temperate deciduous forest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969000" y="3657600"/>
            <a:ext cx="2247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Temperate grassland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114800" y="3810000"/>
            <a:ext cx="1392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 dirty="0">
                <a:solidFill>
                  <a:srgbClr val="FFFFFF"/>
                </a:solidFill>
                <a:cs typeface="Arial" pitchFamily="34" charset="0"/>
              </a:rPr>
              <a:t>Chaparral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-7938" y="4603750"/>
            <a:ext cx="990601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alpha val="94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  <a:cs typeface="Arial" pitchFamily="34" charset="0"/>
              </a:rPr>
              <a:t>Hot Wet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08038" y="4738688"/>
            <a:ext cx="2316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 dirty="0">
                <a:solidFill>
                  <a:srgbClr val="FFFFFF"/>
                </a:solidFill>
                <a:cs typeface="Arial" pitchFamily="34" charset="0"/>
              </a:rPr>
              <a:t>Tropical rain forest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8534400" y="4881563"/>
            <a:ext cx="627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rgbClr val="000000"/>
                </a:solidFill>
                <a:cs typeface="Arial" pitchFamily="34" charset="0"/>
              </a:rPr>
              <a:t>Dry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54838" y="4495800"/>
            <a:ext cx="1884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 dirty="0">
                <a:solidFill>
                  <a:srgbClr val="FFFFFF"/>
                </a:solidFill>
                <a:cs typeface="Arial" pitchFamily="34" charset="0"/>
              </a:rPr>
              <a:t>Tropical desert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541713" y="5451475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800" b="1">
                <a:solidFill>
                  <a:schemeClr val="bg1"/>
                </a:solidFill>
                <a:cs typeface="Arial" pitchFamily="34" charset="0"/>
              </a:rPr>
              <a:t>Tropical grassland (savanna)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 Poster 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12878"/>
            <a:ext cx="8470773" cy="48165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this project you will be assigned to a group. Each group will be assigned one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9 biomes below.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number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corresponds to the group # that will be completing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  Arctic Tundra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Taiga/Boreal Forest/Coniferous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Forest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Tropical Rainforest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Temperate Deciduous (Seasonal) Forest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Temperate Grassland/Woodland/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Shrubland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 Tropical Grassland/Savanna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7. Desert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8. Marine/Deep Ocean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9. Temperate Rainforest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member of your group is responsible for recording your poster information on the note sheet on the next page as well as your peers’ poster information.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4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Emily , Jonathan , </a:t>
            </a:r>
            <a:r>
              <a:rPr lang="en-US" dirty="0" err="1"/>
              <a:t>Jelissa</a:t>
            </a: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Ariel , Hugh , Alex, Elaina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Lauren , </a:t>
            </a:r>
            <a:r>
              <a:rPr lang="en-US" dirty="0" err="1"/>
              <a:t>Tashari</a:t>
            </a:r>
            <a:r>
              <a:rPr lang="en-US" dirty="0"/>
              <a:t> , Kayla 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Austin , Hannah , </a:t>
            </a:r>
            <a:r>
              <a:rPr lang="en-US" dirty="0" smtClean="0"/>
              <a:t>Karen, Anthony</a:t>
            </a:r>
            <a:r>
              <a:rPr lang="en-US" dirty="0"/>
              <a:t> 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Winston , Destiny , Casey 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Anna, Maria , Justin 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Ramon, Marcus, Mary </a:t>
            </a:r>
            <a:r>
              <a:rPr lang="en-US" dirty="0" smtClean="0"/>
              <a:t>Jane, Alexa</a:t>
            </a:r>
            <a:endParaRPr lang="en-US" dirty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Moises , Christian , </a:t>
            </a:r>
            <a:r>
              <a:rPr lang="en-US" dirty="0" err="1" smtClean="0"/>
              <a:t>Munir</a:t>
            </a:r>
            <a:r>
              <a:rPr lang="en-US" dirty="0" smtClean="0"/>
              <a:t>, Christopher</a:t>
            </a:r>
            <a:r>
              <a:rPr lang="en-US" dirty="0"/>
              <a:t> 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Olivia , </a:t>
            </a:r>
            <a:r>
              <a:rPr lang="en-US" dirty="0" err="1"/>
              <a:t>KenNa</a:t>
            </a:r>
            <a:r>
              <a:rPr lang="en-US" dirty="0"/>
              <a:t>' , Darren </a:t>
            </a:r>
          </a:p>
        </p:txBody>
      </p:sp>
    </p:spTree>
    <p:extLst>
      <p:ext uri="{BB962C8B-B14F-4D97-AF65-F5344CB8AC3E}">
        <p14:creationId xmlns:p14="http://schemas.microsoft.com/office/powerpoint/2010/main" val="28230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>
            <a:noAutofit/>
          </a:bodyPr>
          <a:lstStyle/>
          <a:p>
            <a:r>
              <a:rPr lang="en-US" sz="2700" dirty="0" smtClean="0"/>
              <a:t>You have 10 minutes to add any finishing touches to your biome posters</a:t>
            </a:r>
          </a:p>
          <a:p>
            <a:r>
              <a:rPr lang="en-US" sz="2700" dirty="0" smtClean="0"/>
              <a:t>Make sure you copy your group info in your packet as well</a:t>
            </a:r>
          </a:p>
          <a:p>
            <a:r>
              <a:rPr lang="en-US" sz="2700" dirty="0" smtClean="0"/>
              <a:t>When finished, find a spot on the 2</a:t>
            </a:r>
            <a:r>
              <a:rPr lang="en-US" sz="2700" baseline="30000" dirty="0" smtClean="0"/>
              <a:t>nd</a:t>
            </a:r>
            <a:r>
              <a:rPr lang="en-US" sz="2700" dirty="0" smtClean="0"/>
              <a:t> floor of J Hall to tape them</a:t>
            </a:r>
          </a:p>
          <a:p>
            <a:r>
              <a:rPr lang="en-US" sz="2700" dirty="0" smtClean="0"/>
              <a:t>Visit each poster and complete your packets</a:t>
            </a:r>
          </a:p>
          <a:p>
            <a:r>
              <a:rPr lang="en-US" sz="2700" dirty="0" smtClean="0"/>
              <a:t>You may want to grab a colored pencil to shade in the biome locations on the maps given. You are responsible for knowing their locations.</a:t>
            </a:r>
          </a:p>
          <a:p>
            <a:r>
              <a:rPr lang="en-US" sz="2700" dirty="0" smtClean="0"/>
              <a:t>When packet is finished, continue working on Simpson Car Lab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350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2486</TotalTime>
  <Words>769</Words>
  <Application>Microsoft Office PowerPoint</Application>
  <PresentationFormat>On-screen Show (4:3)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2.4 Biomes</vt:lpstr>
      <vt:lpstr>What is a biome?</vt:lpstr>
      <vt:lpstr>Climate Graphs</vt:lpstr>
      <vt:lpstr>North American Biomes</vt:lpstr>
      <vt:lpstr>PowerPoint Presentation</vt:lpstr>
      <vt:lpstr>PowerPoint Presentation</vt:lpstr>
      <vt:lpstr>Biome Poster Gallery Walk</vt:lpstr>
      <vt:lpstr>Biome Groups</vt:lpstr>
      <vt:lpstr>Do Now</vt:lpstr>
      <vt:lpstr>Deserts</vt:lpstr>
      <vt:lpstr>PowerPoint Presentation</vt:lpstr>
      <vt:lpstr>Tropical Rainforest</vt:lpstr>
      <vt:lpstr>PowerPoint Presentation</vt:lpstr>
      <vt:lpstr>Tundra</vt:lpstr>
      <vt:lpstr>PowerPoint Presentation</vt:lpstr>
      <vt:lpstr>Temperate Grasslands</vt:lpstr>
      <vt:lpstr>Tropical Grasslands (Savannas) </vt:lpstr>
      <vt:lpstr>Taiga (northern coniferous forest/ boreal forest) </vt:lpstr>
      <vt:lpstr>Temperate deciduous forest </vt:lpstr>
      <vt:lpstr>Chaparral (Scrub forest) </vt:lpstr>
      <vt:lpstr>Aquatic Biomes</vt:lpstr>
    </vt:vector>
  </TitlesOfParts>
  <Company>Milwaukee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 BIomes</dc:title>
  <dc:creator>sheffecj</dc:creator>
  <cp:lastModifiedBy>Simmons, Brooke</cp:lastModifiedBy>
  <cp:revision>52</cp:revision>
  <dcterms:created xsi:type="dcterms:W3CDTF">2011-11-22T18:47:57Z</dcterms:created>
  <dcterms:modified xsi:type="dcterms:W3CDTF">2015-11-09T15:03:18Z</dcterms:modified>
</cp:coreProperties>
</file>