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1" r:id="rId3"/>
    <p:sldId id="310" r:id="rId4"/>
    <p:sldId id="302" r:id="rId5"/>
    <p:sldId id="303" r:id="rId6"/>
    <p:sldId id="322" r:id="rId7"/>
    <p:sldId id="321" r:id="rId8"/>
    <p:sldId id="304" r:id="rId9"/>
    <p:sldId id="305" r:id="rId10"/>
    <p:sldId id="306" r:id="rId11"/>
    <p:sldId id="307" r:id="rId12"/>
    <p:sldId id="308" r:id="rId13"/>
    <p:sldId id="318" r:id="rId14"/>
    <p:sldId id="319" r:id="rId15"/>
    <p:sldId id="320" r:id="rId16"/>
    <p:sldId id="309" r:id="rId17"/>
    <p:sldId id="265" r:id="rId18"/>
    <p:sldId id="323" r:id="rId19"/>
    <p:sldId id="326" r:id="rId20"/>
    <p:sldId id="325" r:id="rId21"/>
    <p:sldId id="316" r:id="rId22"/>
    <p:sldId id="314" r:id="rId23"/>
    <p:sldId id="317" r:id="rId24"/>
    <p:sldId id="327" r:id="rId25"/>
    <p:sldId id="328" r:id="rId26"/>
    <p:sldId id="330" r:id="rId27"/>
    <p:sldId id="329" r:id="rId28"/>
    <p:sldId id="266" r:id="rId29"/>
    <p:sldId id="273" r:id="rId30"/>
    <p:sldId id="267" r:id="rId31"/>
    <p:sldId id="268" r:id="rId32"/>
    <p:sldId id="276" r:id="rId33"/>
    <p:sldId id="271" r:id="rId34"/>
    <p:sldId id="272" r:id="rId35"/>
    <p:sldId id="274" r:id="rId36"/>
    <p:sldId id="277" r:id="rId37"/>
    <p:sldId id="28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3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7" autoAdjust="0"/>
    <p:restoredTop sz="94660"/>
  </p:normalViewPr>
  <p:slideViewPr>
    <p:cSldViewPr>
      <p:cViewPr>
        <p:scale>
          <a:sx n="60" d="100"/>
          <a:sy n="60" d="100"/>
        </p:scale>
        <p:origin x="-154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59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7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68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48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17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769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60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81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04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46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AB089-8791-469E-93EE-01FAD452AB3F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18109-4E52-4609-BAB6-B3839BDE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843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Biotech%20videos/Stem%20Cell%20Basics-%20%20Educational%20cartoon%20for%20young%20learners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Wwgs-FjvWl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evolution.berkeley.edu/evolibrary/images/news/dnafingerprints.gif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www.biotech.iastate.edu/biotech_info_series/images/550image01.gif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evolution.berkeley.edu/evolibrary/images/news/dnafingerprints.gif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../../../Gel%20loading%20and%20electrophoresis.mp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Videos/DNAPlayingGod.wmv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Biotech%20videos/BioByte%20101%20-%20What%20is%20biotechnology-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Biotech%20videos/Explaining_the_Human_Genome_Project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smtClean="0">
                <a:solidFill>
                  <a:srgbClr val="FFC000"/>
                </a:solidFill>
              </a:rPr>
              <a:t>Do Now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could </a:t>
            </a:r>
            <a:r>
              <a:rPr lang="en-US" b="1" dirty="0" smtClean="0"/>
              <a:t>clone (make a copy) </a:t>
            </a:r>
            <a:r>
              <a:rPr lang="en-US" dirty="0" smtClean="0"/>
              <a:t>of any LIVING thing – what would you clone? Why? 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could pick your baby’s characteristics, would you?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074" name="Picture 2" descr="C:\tempie\Temporary Internet Files\Content.IE5\PXMMCQU3\MC9001863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449"/>
            <a:ext cx="2535936" cy="35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33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6600" b="1">
                <a:solidFill>
                  <a:srgbClr val="92D050"/>
                </a:solidFill>
                <a:latin typeface="Pupcat" charset="0"/>
              </a:rPr>
              <a:t>Gene Therapy</a:t>
            </a:r>
          </a:p>
        </p:txBody>
      </p:sp>
      <p:pic>
        <p:nvPicPr>
          <p:cNvPr id="23555" name="Picture 2" descr="https://encrypted-tbn0.gstatic.com/images?q=tbn:ANd9GcQTxYzZ7iD8yDiOa_BNypN0p7kjAAOgGjE1N8LPILS4aWzqsdH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34813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s://encrypted-tbn0.gstatic.com/images?q=tbn:ANd9GcQn1UUpk_YoQM-S0Dfu9t-SpcAJAs6OXRZ5FdN3bpQpH4b0AEft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29448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https://encrypted-tbn3.gstatic.com/images?q=tbn:ANd9GcSsTUkQGfNTmDhU0N0--DcWD_8kLlmVQhgKNuMF7gP0lGtA20W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11638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962400" y="4876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Century Gothic" charset="0"/>
              </a:rPr>
              <a:t>https://www.youtube.com/watch?v=H0RvTOF1fEc</a:t>
            </a:r>
          </a:p>
        </p:txBody>
      </p:sp>
    </p:spTree>
    <p:extLst>
      <p:ext uri="{BB962C8B-B14F-4D97-AF65-F5344CB8AC3E}">
        <p14:creationId xmlns:p14="http://schemas.microsoft.com/office/powerpoint/2010/main" xmlns="" val="42880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>
                <a:solidFill>
                  <a:srgbClr val="92D050"/>
                </a:solidFill>
                <a:latin typeface="Pupcat" charset="0"/>
              </a:rPr>
              <a:t>Stem Cell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latin typeface="Century Gothic" charset="0"/>
              </a:rPr>
              <a:t>https://www.youtube.com/watch?v=tPulEAryPO0</a:t>
            </a:r>
          </a:p>
        </p:txBody>
      </p:sp>
      <p:pic>
        <p:nvPicPr>
          <p:cNvPr id="24580" name="Picture 2" descr="C:\tempie\Temporary Internet Files\Content.IE5\KFFKUF3R\MC900432653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116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thinkprogress.org/wp-content/uploads/2010/08/stem-cell-harv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5571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ttps://encrypted-tbn3.gstatic.com/images?q=tbn:ANd9GcTr2tfqwM42gzT4PUrQgXMlmsRMqg686vYjmcYfcMOgxUPrs8DW9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3957638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https://encrypted-tbn3.gstatic.com/images?q=tbn:ANd9GcQ7KhjxNRkoaUO4cKr9mLMulkbCFs4TVfDlw7Y3nkT-yNIiT_H-x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276350"/>
            <a:ext cx="30638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6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>
                <a:solidFill>
                  <a:srgbClr val="92D050"/>
                </a:solidFill>
                <a:latin typeface="Pupcat" charset="0"/>
              </a:rPr>
              <a:t>Cloning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https://www.youtube.com/watch?v=EoqBhtwgPmw</a:t>
            </a:r>
          </a:p>
        </p:txBody>
      </p:sp>
      <p:pic>
        <p:nvPicPr>
          <p:cNvPr id="25604" name="Picture 2" descr="http://www.thenakedscientists.com/HTML/uploads/tx_naksciimages/katarney11_cloning_figure_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895600"/>
            <a:ext cx="569118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://static.ddmcdn.com/gif/human-cloning-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54288"/>
            <a:ext cx="2895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53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9792" r="40625" b="31250"/>
          <a:stretch>
            <a:fillRect/>
          </a:stretch>
        </p:blipFill>
        <p:spPr bwMode="auto">
          <a:xfrm>
            <a:off x="296693" y="914400"/>
            <a:ext cx="837875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2819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82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81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insulin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4572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bacterial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Transgenic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88" t="27083" r="41406" b="31250"/>
          <a:stretch>
            <a:fillRect/>
          </a:stretch>
        </p:blipFill>
        <p:spPr bwMode="auto">
          <a:xfrm>
            <a:off x="320039" y="1219200"/>
            <a:ext cx="828103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906" t="34375" r="9436" b="9375"/>
          <a:stretch>
            <a:fillRect/>
          </a:stretch>
        </p:blipFill>
        <p:spPr bwMode="auto">
          <a:xfrm>
            <a:off x="228600" y="5334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fragments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05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size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group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relationships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6000" b="1">
                <a:solidFill>
                  <a:srgbClr val="92D050"/>
                </a:solidFill>
                <a:latin typeface="Pupcat" charset="0"/>
              </a:rPr>
              <a:t>Gel electrophoresis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>
                <a:latin typeface="Century Gothic" charset="0"/>
                <a:hlinkClick r:id="rId2"/>
              </a:rPr>
              <a:t>https://www.youtube.com/watch?v=Wwgs-FjvWlw</a:t>
            </a:r>
            <a:endParaRPr lang="en-US" dirty="0">
              <a:latin typeface="Century Gothic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latin typeface="Century Gothic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810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650" b="7272"/>
          <a:stretch>
            <a:fillRect/>
          </a:stretch>
        </p:blipFill>
        <p:spPr bwMode="auto">
          <a:xfrm>
            <a:off x="0" y="2819400"/>
            <a:ext cx="31908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https://encrypted-tbn3.gstatic.com/images?q=tbn:ANd9GcRJ_Za2iYirdFuZNn7VfMvNp9_yC9hFBlkR5E8pbkZ1EaGzz5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16764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29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81000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-7773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Gel electrophoresis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650" b="7272"/>
          <a:stretch>
            <a:fillRect/>
          </a:stretch>
        </p:blipFill>
        <p:spPr bwMode="auto">
          <a:xfrm>
            <a:off x="-2628" y="1524000"/>
            <a:ext cx="31908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6_0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9" t="3011" r="6890" b="11999"/>
          <a:stretch/>
        </p:blipFill>
        <p:spPr bwMode="auto">
          <a:xfrm>
            <a:off x="3733800" y="3111842"/>
            <a:ext cx="4953000" cy="374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encrypted-tbn3.gstatic.com/images?q=tbn:ANd9GcRJ_Za2iYirdFuZNn7VfMvNp9_yC9hFBlkR5E8pbkZ1EaGzz5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415714"/>
            <a:ext cx="1676400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63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23958" r="6250" b="9375"/>
          <a:stretch>
            <a:fillRect/>
          </a:stretch>
        </p:blipFill>
        <p:spPr bwMode="auto">
          <a:xfrm>
            <a:off x="0" y="563562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0668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U4-26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Biotechnology practice</a:t>
            </a:r>
          </a:p>
          <a:p>
            <a:r>
              <a:rPr lang="en-US" dirty="0" smtClean="0"/>
              <a:t>Unit 4 study guide</a:t>
            </a:r>
          </a:p>
          <a:p>
            <a:r>
              <a:rPr lang="en-US" dirty="0" smtClean="0"/>
              <a:t>Unit 4 packet is due Friday</a:t>
            </a:r>
          </a:p>
          <a:p>
            <a:r>
              <a:rPr lang="en-US" dirty="0" smtClean="0"/>
              <a:t>Biotechnology quiz on Friday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turned in your Unit 5 Packet and your review assignment!</a:t>
            </a:r>
          </a:p>
          <a:p>
            <a:r>
              <a:rPr lang="en-US" dirty="0" smtClean="0"/>
              <a:t>New Vocabulary is due Friday!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0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any vocabulary word from units 1, 2, 3, or 4</a:t>
            </a:r>
          </a:p>
          <a:p>
            <a:r>
              <a:rPr lang="en-US" dirty="0" smtClean="0"/>
              <a:t>Write the </a:t>
            </a:r>
            <a:r>
              <a:rPr lang="en-US" dirty="0" err="1" smtClean="0"/>
              <a:t>vocab</a:t>
            </a:r>
            <a:r>
              <a:rPr lang="en-US" dirty="0" smtClean="0"/>
              <a:t> word on a piece of computer paper or construction paper</a:t>
            </a:r>
          </a:p>
          <a:p>
            <a:r>
              <a:rPr lang="en-US" dirty="0" smtClean="0"/>
              <a:t>Draw a picture to represent the word</a:t>
            </a:r>
          </a:p>
          <a:p>
            <a:r>
              <a:rPr lang="en-US" dirty="0" smtClean="0"/>
              <a:t>Write the definition in your own words</a:t>
            </a:r>
          </a:p>
          <a:p>
            <a:r>
              <a:rPr lang="en-US" dirty="0" smtClean="0"/>
              <a:t>Make it colorful and pretty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92D050"/>
                </a:solidFill>
              </a:rPr>
              <a:t>Biotechnology advertisement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1 type of biotechnology</a:t>
            </a:r>
          </a:p>
          <a:p>
            <a:r>
              <a:rPr lang="en-US" dirty="0" smtClean="0"/>
              <a:t>Make an advertisement explaining your technology and why people should use it</a:t>
            </a:r>
          </a:p>
          <a:p>
            <a:pPr lvl="1"/>
            <a:r>
              <a:rPr lang="en-US" dirty="0" smtClean="0"/>
              <a:t>Poster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Movie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08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92D050"/>
                </a:solidFill>
              </a:rPr>
              <a:t>Do Now</a:t>
            </a:r>
            <a:endParaRPr lang="en-US" sz="8800" b="1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What are </a:t>
            </a:r>
            <a:r>
              <a:rPr lang="en-US" sz="2800" b="1" dirty="0" smtClean="0"/>
              <a:t>transgenic organisms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How</a:t>
            </a:r>
            <a:r>
              <a:rPr lang="en-US" sz="2800" dirty="0" smtClean="0"/>
              <a:t> are </a:t>
            </a:r>
            <a:r>
              <a:rPr lang="en-US" sz="2800" b="1" dirty="0" smtClean="0"/>
              <a:t>transgenic organisms </a:t>
            </a:r>
            <a:r>
              <a:rPr lang="en-US" sz="2800" dirty="0" smtClean="0"/>
              <a:t>used in modern </a:t>
            </a:r>
            <a:r>
              <a:rPr lang="en-US" sz="2800" b="1" dirty="0" smtClean="0"/>
              <a:t>medicine</a:t>
            </a:r>
            <a:r>
              <a:rPr lang="en-US" sz="2800" dirty="0" smtClean="0"/>
              <a:t>? (Hint: think of diabetics)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According to the </a:t>
            </a:r>
            <a:r>
              <a:rPr lang="en-US" sz="2800" b="1" dirty="0" smtClean="0"/>
              <a:t>DNA samples </a:t>
            </a:r>
            <a:r>
              <a:rPr lang="en-US" sz="2800" dirty="0" smtClean="0"/>
              <a:t>below, which suspect was at the crime scene?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type of </a:t>
            </a:r>
            <a:r>
              <a:rPr lang="en-US" sz="2800" b="1" dirty="0" smtClean="0"/>
              <a:t>biotechnology</a:t>
            </a:r>
            <a:r>
              <a:rPr lang="en-US" sz="2800" dirty="0" smtClean="0"/>
              <a:t> </a:t>
            </a:r>
          </a:p>
          <a:p>
            <a:pPr marL="514350" indent="-514350">
              <a:buNone/>
            </a:pPr>
            <a:r>
              <a:rPr lang="en-US" sz="2800" dirty="0" smtClean="0"/>
              <a:t>	is this? </a:t>
            </a:r>
          </a:p>
          <a:p>
            <a:pPr marL="514350" indent="-51435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6" name="Picture 5" descr="comparing DNA samples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590800" cy="3281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38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Biotechnology quiz will be tomorrow NOT Friday</a:t>
            </a:r>
          </a:p>
          <a:p>
            <a:pPr algn="ctr"/>
            <a:r>
              <a:rPr lang="en-US" sz="3600" dirty="0" smtClean="0"/>
              <a:t>Unit 4 packets will be due on Friday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586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at the Cheese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93" t="23571" r="12119" b="9084"/>
          <a:stretch>
            <a:fillRect/>
          </a:stretch>
        </p:blipFill>
        <p:spPr bwMode="auto">
          <a:xfrm>
            <a:off x="609600" y="1295400"/>
            <a:ext cx="7783830" cy="502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</a:p>
          <a:p>
            <a:r>
              <a:rPr lang="en-US" dirty="0" smtClean="0"/>
              <a:t>Scissors</a:t>
            </a:r>
          </a:p>
          <a:p>
            <a:r>
              <a:rPr lang="en-US" dirty="0" smtClean="0"/>
              <a:t>5 DNA patterns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Crime scene DNA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Suspect 1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Suspect 2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Suspect 3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Suspect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06" t="25000" r="6250" b="64583"/>
          <a:stretch>
            <a:fillRect/>
          </a:stretch>
        </p:blipFill>
        <p:spPr bwMode="auto">
          <a:xfrm>
            <a:off x="0" y="1828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8750" r="24219" b="10417"/>
          <a:stretch>
            <a:fillRect/>
          </a:stretch>
        </p:blipFill>
        <p:spPr bwMode="auto">
          <a:xfrm>
            <a:off x="990600" y="335280"/>
            <a:ext cx="7034306" cy="65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s://encrypted-tbn3.gstatic.com/images?q=tbn:ANd9GcSXQOD70P5A1Wzdn6diGArPA6FJGHaQjJT2qokhAI7akvanVRf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23" y="3054223"/>
            <a:ext cx="2438400" cy="378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92D050"/>
                </a:solidFill>
              </a:rPr>
              <a:t>Purpose</a:t>
            </a:r>
            <a:endParaRPr lang="en-US" sz="66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98" t="24828" r="3219" b="63954"/>
          <a:stretch/>
        </p:blipFill>
        <p:spPr bwMode="auto">
          <a:xfrm>
            <a:off x="-24063" y="1524000"/>
            <a:ext cx="8839200" cy="139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1758964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order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828800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itrogenous bases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7474" y="2057400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fragments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9935" y="2082583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size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433935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completely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026" name="Group 600"/>
          <p:cNvGrpSpPr>
            <a:grpSpLocks/>
          </p:cNvGrpSpPr>
          <p:nvPr/>
        </p:nvGrpSpPr>
        <p:grpSpPr bwMode="auto">
          <a:xfrm>
            <a:off x="5516563" y="4829175"/>
            <a:ext cx="1503362" cy="2028825"/>
            <a:chOff x="6101" y="1423"/>
            <a:chExt cx="2680" cy="3171"/>
          </a:xfrm>
        </p:grpSpPr>
        <p:sp>
          <p:nvSpPr>
            <p:cNvPr id="601" name="Text Box 77"/>
            <p:cNvSpPr txBox="1">
              <a:spLocks noChangeArrowheads="1"/>
            </p:cNvSpPr>
            <p:nvPr/>
          </p:nvSpPr>
          <p:spPr bwMode="auto">
            <a:xfrm>
              <a:off x="7581" y="1423"/>
              <a:ext cx="6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ea typeface="SimSun" pitchFamily="2" charset="-122"/>
                  <a:cs typeface="Arial" pitchFamily="34" charset="0"/>
                </a:rPr>
                <a:t>S2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2" name="Text Box 78"/>
            <p:cNvSpPr txBox="1">
              <a:spLocks noChangeArrowheads="1"/>
            </p:cNvSpPr>
            <p:nvPr/>
          </p:nvSpPr>
          <p:spPr bwMode="auto">
            <a:xfrm>
              <a:off x="6101" y="1423"/>
              <a:ext cx="98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ea typeface="SimSun" pitchFamily="2" charset="-122"/>
                  <a:cs typeface="Arial" pitchFamily="34" charset="0"/>
                </a:rPr>
                <a:t>sperm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3" name="Text Box 79"/>
            <p:cNvSpPr txBox="1">
              <a:spLocks noChangeArrowheads="1"/>
            </p:cNvSpPr>
            <p:nvPr/>
          </p:nvSpPr>
          <p:spPr bwMode="auto">
            <a:xfrm>
              <a:off x="8181" y="1423"/>
              <a:ext cx="6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ea typeface="SimSun" pitchFamily="2" charset="-122"/>
                  <a:cs typeface="Arial" pitchFamily="34" charset="0"/>
                </a:rPr>
                <a:t>S3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" name="Text Box 80"/>
            <p:cNvSpPr txBox="1">
              <a:spLocks noChangeArrowheads="1"/>
            </p:cNvSpPr>
            <p:nvPr/>
          </p:nvSpPr>
          <p:spPr bwMode="auto">
            <a:xfrm>
              <a:off x="6981" y="1423"/>
              <a:ext cx="6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ea typeface="SimSun" pitchFamily="2" charset="-122"/>
                  <a:cs typeface="Arial" pitchFamily="34" charset="0"/>
                </a:rPr>
                <a:t>S1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5" name="Picture 8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1" y="1744"/>
              <a:ext cx="2430" cy="28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646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1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3" t="8084" r="5133" b="13136"/>
          <a:stretch>
            <a:fillRect/>
          </a:stretch>
        </p:blipFill>
        <p:spPr bwMode="auto">
          <a:xfrm>
            <a:off x="2514600" y="381000"/>
            <a:ext cx="41910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46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8750" r="23438" b="6250"/>
          <a:stretch>
            <a:fillRect/>
          </a:stretch>
        </p:blipFill>
        <p:spPr bwMode="auto">
          <a:xfrm>
            <a:off x="1371600" y="0"/>
            <a:ext cx="6455833" cy="664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693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" y="1066800"/>
            <a:ext cx="9144000" cy="61722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________: cut DNA into fragments using ______________ _____________ (molecular scissors!)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__________: put the DNA fragments into wells of a gel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_______ ____: connect a power source. __________________ charged DNA moves to the </a:t>
            </a:r>
            <a:r>
              <a:rPr lang="en-US" dirty="0" smtClean="0"/>
              <a:t>positive </a:t>
            </a:r>
            <a:r>
              <a:rPr lang="en-US" dirty="0"/>
              <a:t>(+) end</a:t>
            </a:r>
            <a:r>
              <a:rPr lang="en-US" dirty="0" smtClean="0"/>
              <a:t>!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“</a:t>
            </a:r>
            <a:r>
              <a:rPr lang="en-US" dirty="0"/>
              <a:t>swimming through __________”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Larger fragments </a:t>
            </a:r>
            <a:r>
              <a:rPr lang="en-US" dirty="0"/>
              <a:t>move slower</a:t>
            </a:r>
            <a:endParaRPr lang="en-US" sz="3600" dirty="0"/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_______________ fragments move faster (&amp; farther!)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8021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92D050"/>
                </a:solidFill>
              </a:rPr>
              <a:t>How?</a:t>
            </a:r>
            <a:endParaRPr lang="en-US" sz="66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959" y="838200"/>
            <a:ext cx="1132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cut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406098"/>
            <a:ext cx="6227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r</a:t>
            </a:r>
            <a:r>
              <a:rPr lang="en-US" sz="4800" b="1" dirty="0" smtClean="0">
                <a:solidFill>
                  <a:srgbClr val="FFC000"/>
                </a:solidFill>
              </a:rPr>
              <a:t>estriction   enzymes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465" y="2420800"/>
            <a:ext cx="1540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load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519" y="3436203"/>
            <a:ext cx="1794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run it!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2111" y="4026567"/>
            <a:ext cx="333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negatively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8804" y="4979514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C000"/>
                </a:solidFill>
              </a:rPr>
              <a:t>jello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6577" y="5810511"/>
            <a:ext cx="2327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smaller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7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92D050"/>
                </a:solidFill>
              </a:rPr>
              <a:t>How?</a:t>
            </a:r>
            <a:endParaRPr lang="en-US" sz="66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4. </a:t>
            </a:r>
            <a:r>
              <a:rPr lang="en-US" dirty="0"/>
              <a:t>_______ ____: interpret the results!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2436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read  it!</a:t>
            </a:r>
            <a:endParaRPr lang="en-US" sz="4800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comparing DNA samples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16" y="2254734"/>
            <a:ext cx="3505200" cy="46032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24300" y="2919413"/>
            <a:ext cx="3238500" cy="2490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chemeClr val="bg1"/>
                </a:solidFill>
                <a:effectLst/>
                <a:latin typeface="Century Gothic"/>
                <a:ea typeface="Times New Roman"/>
              </a:rPr>
              <a:t>Which suspect was at the crime scene?</a:t>
            </a:r>
            <a:endParaRPr lang="en-US" sz="40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0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92D050"/>
                </a:solidFill>
              </a:rPr>
              <a:t>Gel electrophoresis</a:t>
            </a:r>
            <a:endParaRPr lang="en-US" sz="66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tempie\Temporary Internet Files\Content.IE5\PXMMCQU3\MC900431621[2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5717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51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92D050"/>
                </a:solidFill>
              </a:rPr>
              <a:t>Uses?</a:t>
            </a:r>
            <a:endParaRPr lang="en-US" sz="8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16" t="19368" r="18596" b="67158"/>
          <a:stretch/>
        </p:blipFill>
        <p:spPr bwMode="auto">
          <a:xfrm>
            <a:off x="838200" y="1981200"/>
            <a:ext cx="7216611" cy="242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3352800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paternity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36" t="18246" r="24737" b="13263"/>
          <a:stretch/>
        </p:blipFill>
        <p:spPr bwMode="auto">
          <a:xfrm>
            <a:off x="20052" y="0"/>
            <a:ext cx="80946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33403" r="64737" b="49194"/>
          <a:stretch/>
        </p:blipFill>
        <p:spPr bwMode="auto">
          <a:xfrm>
            <a:off x="5334000" y="4157118"/>
            <a:ext cx="3789947" cy="27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06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2895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92D050"/>
                </a:solidFill>
              </a:rPr>
              <a:t>U5-4 &amp; U5-5</a:t>
            </a:r>
          </a:p>
          <a:p>
            <a:pPr marL="0" indent="0" algn="ctr">
              <a:buNone/>
            </a:pPr>
            <a:endParaRPr lang="en-US" b="1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20 min.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43" t="8141" r="25965" b="9895"/>
          <a:stretch/>
        </p:blipFill>
        <p:spPr bwMode="auto">
          <a:xfrm>
            <a:off x="228600" y="609600"/>
            <a:ext cx="539402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40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800" b="1" dirty="0" smtClean="0">
                <a:solidFill>
                  <a:srgbClr val="FFC000"/>
                </a:solidFill>
              </a:rPr>
              <a:t>Do Now</a:t>
            </a:r>
            <a:endParaRPr lang="en-US" sz="8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51054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Whose blood is on the defendant’s clothes?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Would you say that the defendant is innocent or guilty? Why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46"/>
          <a:stretch>
            <a:fillRect/>
          </a:stretch>
        </p:blipFill>
        <p:spPr bwMode="auto">
          <a:xfrm rot="16200000">
            <a:off x="3733800" y="1600200"/>
            <a:ext cx="6705600" cy="3505200"/>
          </a:xfrm>
          <a:prstGeom prst="rect">
            <a:avLst/>
          </a:prstGeom>
          <a:noFill/>
          <a:ln w="9525">
            <a:solidFill>
              <a:srgbClr val="5E2E08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xmlns="" val="26674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Do Now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What type of enzyme acts like “molecular scissors” to cut DNA?</a:t>
            </a:r>
            <a:br>
              <a:rPr lang="en-US" sz="4400" dirty="0" smtClean="0"/>
            </a:b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List the 5 biotechnologies that we learned about yesterday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075" name="Picture 3" descr="C:\tempie\Temporary Internet Files\Content.IE5\QSNH935A\MC91021638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1668" y="0"/>
            <a:ext cx="2356159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01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24" t="17435" r="17094" b="57266"/>
          <a:stretch/>
        </p:blipFill>
        <p:spPr bwMode="auto">
          <a:xfrm>
            <a:off x="-22860" y="457200"/>
            <a:ext cx="9132277" cy="216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310752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DNA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057400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different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s://encrypted-tbn0.gstatic.com/images?q=tbn:ANd9GcRZ5Ng_nIrHWH1I1NPV_kqrj7dgySs3cLsTwPzbdG3OPHV0gUgzN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35" y="3124200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RPaBn476qXBJD5ZqQHYPu7xWQtAYe3nB6t_REgfCwONYOK06Xos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5521" y="3009899"/>
            <a:ext cx="5102272" cy="20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93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24" t="44495" r="17094" b="32937"/>
          <a:stretch/>
        </p:blipFill>
        <p:spPr bwMode="auto">
          <a:xfrm>
            <a:off x="-152400" y="152400"/>
            <a:ext cx="9833272" cy="208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93780" y="381000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traits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617378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transgenic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29093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proteins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529387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bacteria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7526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plasmid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lifesciencesfoundation.org/content/media/2011/10/13/plasmid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52" y="3161185"/>
            <a:ext cx="4829175" cy="36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3.gstatic.com/images?q=tbn:ANd9GcQAv4kdXsVzGGH2BXpjDkwcL7PIB5K3b-W3_IH_2kp1wFXNb_O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34708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92D050"/>
                </a:solidFill>
                <a:latin typeface="Pupcat" charset="0"/>
              </a:rPr>
              <a:t>Biotechnology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5 </a:t>
            </a:r>
            <a:r>
              <a:rPr lang="ja-JP" altLang="en-US" dirty="0">
                <a:latin typeface="Century Gothic" charset="0"/>
              </a:rPr>
              <a:t>“</a:t>
            </a:r>
            <a:r>
              <a:rPr lang="en-US" dirty="0">
                <a:latin typeface="Century Gothic" charset="0"/>
              </a:rPr>
              <a:t>stations</a:t>
            </a:r>
            <a:r>
              <a:rPr lang="ja-JP" altLang="en-US" dirty="0">
                <a:latin typeface="Century Gothic" charset="0"/>
              </a:rPr>
              <a:t>”</a:t>
            </a:r>
            <a:endParaRPr lang="en-US" dirty="0">
              <a:latin typeface="Century Gothic" charset="0"/>
            </a:endParaRPr>
          </a:p>
          <a:p>
            <a:r>
              <a:rPr lang="en-US" dirty="0">
                <a:latin typeface="Century Gothic" charset="0"/>
              </a:rPr>
              <a:t>9</a:t>
            </a:r>
            <a:r>
              <a:rPr lang="en-US" dirty="0" smtClean="0">
                <a:latin typeface="Century Gothic" charset="0"/>
              </a:rPr>
              <a:t> </a:t>
            </a:r>
            <a:r>
              <a:rPr lang="en-US" dirty="0">
                <a:latin typeface="Century Gothic" charset="0"/>
              </a:rPr>
              <a:t>minutes each</a:t>
            </a:r>
          </a:p>
          <a:p>
            <a:r>
              <a:rPr lang="en-US" dirty="0">
                <a:latin typeface="Century Gothic" charset="0"/>
              </a:rPr>
              <a:t>Fill in your notes!</a:t>
            </a:r>
          </a:p>
        </p:txBody>
      </p:sp>
      <p:pic>
        <p:nvPicPr>
          <p:cNvPr id="19460" name="Picture 2" descr="https://encrypted-tbn2.gstatic.com/images?q=tbn:ANd9GcTkhSVjHnHv_vpK1xAZyaxwfqNTRET6NhK4TRuGq1uy5Ko4gd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124200"/>
            <a:ext cx="3644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23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PROBLEM</a:t>
            </a:r>
            <a:r>
              <a:rPr lang="en-US" dirty="0" smtClean="0"/>
              <a:t>: People have </a:t>
            </a:r>
            <a:r>
              <a:rPr lang="en-US" b="1" dirty="0" smtClean="0"/>
              <a:t>diabetes</a:t>
            </a:r>
            <a:r>
              <a:rPr lang="en-US" dirty="0" smtClean="0"/>
              <a:t> and cannot make </a:t>
            </a:r>
            <a:r>
              <a:rPr lang="en-US" b="1" dirty="0" smtClean="0"/>
              <a:t>insulin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u="sng" dirty="0" smtClean="0"/>
              <a:t>SOLUTION</a:t>
            </a:r>
            <a:r>
              <a:rPr lang="en-US" dirty="0" smtClean="0"/>
              <a:t>: use recombinant DNA to force </a:t>
            </a:r>
            <a:r>
              <a:rPr lang="en-US" b="1" dirty="0" smtClean="0"/>
              <a:t>bacteria</a:t>
            </a:r>
            <a:r>
              <a:rPr lang="en-US" dirty="0" smtClean="0"/>
              <a:t> to make </a:t>
            </a:r>
            <a:r>
              <a:rPr lang="en-US" b="1" dirty="0" smtClean="0"/>
              <a:t>insulin </a:t>
            </a:r>
            <a:r>
              <a:rPr lang="en-US" dirty="0" smtClean="0"/>
              <a:t>for us!</a:t>
            </a:r>
            <a:endParaRPr lang="en-US" dirty="0"/>
          </a:p>
        </p:txBody>
      </p:sp>
      <p:pic>
        <p:nvPicPr>
          <p:cNvPr id="7170" name="Picture 2" descr="https://encrypted-tbn0.gstatic.com/images?q=tbn:ANd9GcQsHYZY5eCgevl-JmA0pBNTunHaoH6vs3Px969Y-vHBzYk4Pd-dq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tempie\Temporary Internet Files\Content.IE5\ASDHG7FP\MC900431621[2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103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encrypted-tbn1.gstatic.com/images?q=tbn:ANd9GcSozIROeP1S5bPeObv6Z-rc6JIPWTmkCQWDjOaSXG3LbQ437UohF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3154045" cy="22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77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36" t="29401" r="48376" b="41333"/>
          <a:stretch/>
        </p:blipFill>
        <p:spPr bwMode="auto">
          <a:xfrm>
            <a:off x="826770" y="0"/>
            <a:ext cx="754878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593169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plasmid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4610" y="914400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</a:rPr>
              <a:t>estriction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4495800"/>
            <a:ext cx="5334000" cy="2133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nut 10"/>
          <p:cNvSpPr/>
          <p:nvPr/>
        </p:nvSpPr>
        <p:spPr>
          <a:xfrm>
            <a:off x="1293236" y="4781550"/>
            <a:ext cx="1524000" cy="1562100"/>
          </a:xfrm>
          <a:prstGeom prst="donut">
            <a:avLst>
              <a:gd name="adj" fmla="val 11765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" y="4234190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plasmid</a:t>
            </a:r>
            <a:endParaRPr lang="en-US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2" idx="2"/>
            <a:endCxn id="11" idx="1"/>
          </p:cNvCxnSpPr>
          <p:nvPr/>
        </p:nvCxnSpPr>
        <p:spPr>
          <a:xfrm>
            <a:off x="798467" y="4757410"/>
            <a:ext cx="717954" cy="25290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 descr="C:\tempie\Temporary Internet Files\Content.IE5\PXMMCQU3\MC90043478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50930">
            <a:off x="7837700" y="5850587"/>
            <a:ext cx="1020852" cy="10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7162800" y="5638800"/>
            <a:ext cx="609600" cy="381000"/>
          </a:xfrm>
          <a:prstGeom prst="line">
            <a:avLst/>
          </a:prstGeom>
          <a:ln w="76200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10400" y="4757410"/>
            <a:ext cx="457200" cy="400050"/>
          </a:xfrm>
          <a:prstGeom prst="line">
            <a:avLst/>
          </a:prstGeom>
          <a:ln w="76200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tempie\Temporary Internet Files\Content.IE5\PXMMCQU3\MC90043478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782728">
            <a:off x="7484999" y="3985374"/>
            <a:ext cx="1020852" cy="10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8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11111E-6 L 0.5335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496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49844 -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36" t="29401" r="48376" b="41333"/>
          <a:stretch/>
        </p:blipFill>
        <p:spPr bwMode="auto">
          <a:xfrm>
            <a:off x="826770" y="0"/>
            <a:ext cx="754878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593169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plasmid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4610" y="914400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</a:rPr>
              <a:t>estriction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4495800"/>
            <a:ext cx="5334000" cy="2133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nut 25"/>
          <p:cNvSpPr/>
          <p:nvPr/>
        </p:nvSpPr>
        <p:spPr>
          <a:xfrm>
            <a:off x="6096000" y="4762500"/>
            <a:ext cx="1524000" cy="1562100"/>
          </a:xfrm>
          <a:prstGeom prst="donut">
            <a:avLst>
              <a:gd name="adj" fmla="val 1176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6096000" y="4757410"/>
            <a:ext cx="1524000" cy="1562100"/>
          </a:xfrm>
          <a:prstGeom prst="donut">
            <a:avLst>
              <a:gd name="adj" fmla="val 11765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9236725">
            <a:off x="6667781" y="4859711"/>
            <a:ext cx="1365156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2015516">
            <a:off x="7089822" y="5432151"/>
            <a:ext cx="1365156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9780000">
            <a:off x="7259923" y="4878318"/>
            <a:ext cx="127625" cy="11077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17189" y="4234190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plasmid</a:t>
            </a:r>
            <a:endParaRPr lang="en-US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5300416" y="4757410"/>
            <a:ext cx="717954" cy="25290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612659" y="4424372"/>
            <a:ext cx="152400" cy="1676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07349" y="5991621"/>
            <a:ext cx="1404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7350358" y="4728519"/>
            <a:ext cx="1262300" cy="1263102"/>
          </a:xfrm>
          <a:prstGeom prst="circular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2114" y="1872019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lipase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45981" y="2862619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asexually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8478" y="3162954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synthesizes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4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3" grpId="1" animBg="1"/>
      <p:bldP spid="25" grpId="0"/>
      <p:bldP spid="25" grpId="1"/>
      <p:bldP spid="15" grpId="0" animBg="1"/>
      <p:bldP spid="31" grpId="0"/>
      <p:bldP spid="32" grpId="0"/>
      <p:bldP spid="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15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01" t="27487" r="20257" b="25060"/>
          <a:stretch/>
        </p:blipFill>
        <p:spPr bwMode="auto">
          <a:xfrm>
            <a:off x="457200" y="457200"/>
            <a:ext cx="8276493" cy="406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9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07" t="21333" r="16582" b="11932"/>
          <a:stretch/>
        </p:blipFill>
        <p:spPr bwMode="auto">
          <a:xfrm>
            <a:off x="30480" y="228600"/>
            <a:ext cx="9026769" cy="572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36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DNA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FFC000"/>
                </a:solidFill>
              </a:rPr>
              <a:t>READ CAREFULLY</a:t>
            </a:r>
          </a:p>
          <a:p>
            <a:r>
              <a:rPr lang="en-US" sz="2400" b="1" dirty="0" smtClean="0"/>
              <a:t>Working with your partner</a:t>
            </a:r>
          </a:p>
          <a:p>
            <a:r>
              <a:rPr lang="en-US" sz="2400" b="1" dirty="0" smtClean="0"/>
              <a:t>Once you have read ALL of the instructions through one time, you may raise your hand for materials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25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0" t="21607" r="17350" b="21231"/>
          <a:stretch/>
        </p:blipFill>
        <p:spPr bwMode="auto">
          <a:xfrm>
            <a:off x="109905" y="381000"/>
            <a:ext cx="8956430" cy="4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11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FFC000"/>
                </a:solidFill>
              </a:rPr>
              <a:t>Pg</a:t>
            </a:r>
            <a:r>
              <a:rPr lang="en-US" b="1" dirty="0" smtClean="0">
                <a:solidFill>
                  <a:srgbClr val="FFC000"/>
                </a:solidFill>
              </a:rPr>
              <a:t> U5-12 &amp; U5-13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5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STUDY biotechnology notes. You have a quiz today!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Pupcat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entury Gothic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99" t="22804" r="22069" b="10988"/>
          <a:stretch>
            <a:fillRect/>
          </a:stretch>
        </p:blipFill>
        <p:spPr bwMode="auto">
          <a:xfrm>
            <a:off x="990600" y="457200"/>
            <a:ext cx="7631113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44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your RAM Notebooks from the shelf</a:t>
            </a:r>
          </a:p>
          <a:p>
            <a:r>
              <a:rPr lang="en-US" dirty="0" smtClean="0"/>
              <a:t>Sit quietly for instructions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/>
              <a:t>biotechnology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</a:t>
            </a:r>
            <a:r>
              <a:rPr lang="en-US" b="1" dirty="0" smtClean="0"/>
              <a:t>human genome project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might this project pose </a:t>
            </a:r>
            <a:r>
              <a:rPr lang="en-US" b="1" dirty="0" smtClean="0"/>
              <a:t>negative consequences</a:t>
            </a:r>
            <a:r>
              <a:rPr lang="en-US" dirty="0" smtClean="0"/>
              <a:t>? </a:t>
            </a:r>
            <a:r>
              <a:rPr lang="en-US" b="1" dirty="0" smtClean="0"/>
              <a:t>Positive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</a:t>
            </a:r>
            <a:r>
              <a:rPr lang="en-US" b="1" dirty="0" smtClean="0"/>
              <a:t>gene therapy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could </a:t>
            </a:r>
            <a:r>
              <a:rPr lang="en-US" b="1" dirty="0" smtClean="0"/>
              <a:t>gene therapy </a:t>
            </a:r>
            <a:r>
              <a:rPr lang="en-US" dirty="0" smtClean="0"/>
              <a:t>be </a:t>
            </a:r>
            <a:r>
              <a:rPr lang="en-US" b="1" dirty="0" smtClean="0"/>
              <a:t>beneficial</a:t>
            </a:r>
            <a:r>
              <a:rPr lang="en-US" dirty="0" smtClean="0"/>
              <a:t> to medical sciences?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solidFill>
                  <a:srgbClr val="92D050"/>
                </a:solidFill>
                <a:latin typeface="Pupcat" charset="0"/>
              </a:rPr>
              <a:t>Biotechnology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</a:rPr>
              <a:t>http://www.youtube.com/watch?v=Wm6_BBS_KE4</a:t>
            </a:r>
            <a:endParaRPr lang="en-US" dirty="0">
              <a:latin typeface="Century Gothic" charset="0"/>
            </a:endParaRPr>
          </a:p>
        </p:txBody>
      </p:sp>
      <p:pic>
        <p:nvPicPr>
          <p:cNvPr id="21508" name="Picture 2" descr="C:\tempie\Temporary Internet Files\Content.IE5\KFFKUF3R\MC900432653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116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http://royalsharma.com/wp-content/uploads/2012/08/Biotechnology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5105400" cy="27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4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5000" b="1" u="sng">
                <a:solidFill>
                  <a:srgbClr val="92D050"/>
                </a:solidFill>
                <a:latin typeface="Pupcat" charset="0"/>
              </a:rPr>
              <a:t>Human Genome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8238"/>
            <a:ext cx="8229600" cy="6397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latin typeface="Century Gothic" charset="0"/>
              </a:rPr>
              <a:t>https://www.youtube.com/watch?v=N0QZDOcqyO4</a:t>
            </a:r>
          </a:p>
        </p:txBody>
      </p:sp>
      <p:pic>
        <p:nvPicPr>
          <p:cNvPr id="22532" name="Picture 2" descr="C:\tempie\Temporary Internet Files\Content.IE5\KFFKUF3R\MC900432653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116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http://singularityhub.com/wp-content/uploads/2010/05/Venter_Collins_Gen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3214688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http://www.beltina.org/pics/human_genome_proje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5085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https://encrypted-tbn1.gstatic.com/images?q=tbn:ANd9GcTVY_s7ogZBuLiBOkBoy-6caF2sj6QYVfmJOyxcdcjkZKeDAnL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325" y="990600"/>
            <a:ext cx="37496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64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Pupca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555</Words>
  <Application>Microsoft Office PowerPoint</Application>
  <PresentationFormat>On-screen Show (4:3)</PresentationFormat>
  <Paragraphs>151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Do Now</vt:lpstr>
      <vt:lpstr>Announcements!</vt:lpstr>
      <vt:lpstr>Slide 3</vt:lpstr>
      <vt:lpstr>Biotechnology</vt:lpstr>
      <vt:lpstr>Slide 5</vt:lpstr>
      <vt:lpstr>Ram block</vt:lpstr>
      <vt:lpstr>DO Now</vt:lpstr>
      <vt:lpstr>Biotechnology</vt:lpstr>
      <vt:lpstr>Human Genome Project</vt:lpstr>
      <vt:lpstr>Gene Therapy</vt:lpstr>
      <vt:lpstr>Stem Cell Research</vt:lpstr>
      <vt:lpstr>Cloning</vt:lpstr>
      <vt:lpstr>Slide 13</vt:lpstr>
      <vt:lpstr>Transgenic organisms</vt:lpstr>
      <vt:lpstr>Slide 15</vt:lpstr>
      <vt:lpstr>Gel electrophoresis</vt:lpstr>
      <vt:lpstr>Gel electrophoresis</vt:lpstr>
      <vt:lpstr>Slide 18</vt:lpstr>
      <vt:lpstr>Practice</vt:lpstr>
      <vt:lpstr>Word Wall</vt:lpstr>
      <vt:lpstr>Biotechnology advertisement</vt:lpstr>
      <vt:lpstr>Do Now</vt:lpstr>
      <vt:lpstr>Announcement</vt:lpstr>
      <vt:lpstr>Who at the Cheese</vt:lpstr>
      <vt:lpstr>Materials</vt:lpstr>
      <vt:lpstr>Slide 26</vt:lpstr>
      <vt:lpstr>Slide 27</vt:lpstr>
      <vt:lpstr>Purpose</vt:lpstr>
      <vt:lpstr>Slide 29</vt:lpstr>
      <vt:lpstr>How?</vt:lpstr>
      <vt:lpstr>How?</vt:lpstr>
      <vt:lpstr>Gel electrophoresis</vt:lpstr>
      <vt:lpstr>Uses?</vt:lpstr>
      <vt:lpstr>Slide 34</vt:lpstr>
      <vt:lpstr>Slide 35</vt:lpstr>
      <vt:lpstr>Do Now</vt:lpstr>
      <vt:lpstr>Do Now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Recombinant DNA Lab</vt:lpstr>
      <vt:lpstr>Slide 47</vt:lpstr>
      <vt:lpstr>Practice</vt:lpstr>
      <vt:lpstr>Do Now</vt:lpstr>
    </vt:vector>
  </TitlesOfParts>
  <Company>Wake Forest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</dc:title>
  <dc:creator>Angie Phillips</dc:creator>
  <cp:lastModifiedBy>brooke1.simmons</cp:lastModifiedBy>
  <cp:revision>92</cp:revision>
  <dcterms:created xsi:type="dcterms:W3CDTF">2012-10-14T18:20:16Z</dcterms:created>
  <dcterms:modified xsi:type="dcterms:W3CDTF">2015-01-26T11:56:50Z</dcterms:modified>
</cp:coreProperties>
</file>