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E230-8980-4D26-93DB-79F28750C002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B88-45EA-4B2E-96CF-4B6C5AF76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zafJKbMPA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1.gif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5cab4hgmoE" TargetMode="External"/><Relationship Id="rId2" Type="http://schemas.openxmlformats.org/officeDocument/2006/relationships/hyperlink" Target="../Unit%203%20-%20Cells,%20Transport,%20Bioenergetics/Nerve%20impulse%20Animation.mp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7829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do you think is the smallest living thing?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are we made up of?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Based on your reading last class, what are the 2 characteristics all cells have in common?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are the 2 types of cells? What is the difference between these 2 types?</a:t>
            </a:r>
          </a:p>
          <a:p>
            <a:pPr marL="514350" indent="-514350">
              <a:buNone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4800" y="45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800" dirty="0" smtClean="0">
                <a:solidFill>
                  <a:srgbClr val="92D050"/>
                </a:solidFill>
                <a:latin typeface="+mn-lt"/>
              </a:rPr>
              <a:t>Do Now </a:t>
            </a:r>
          </a:p>
          <a:p>
            <a:endParaRPr lang="en-US" sz="60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09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Independent / home work</a:t>
            </a:r>
            <a:endParaRPr lang="en-US" dirty="0"/>
          </a:p>
        </p:txBody>
      </p:sp>
      <p:pic>
        <p:nvPicPr>
          <p:cNvPr id="6" name="Picture 5" descr="Screen Shot 2013-02-12 at 7.36.5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610600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8709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main difference between prokaryotic and eukaryotic cells?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prokaryotic and eukaryotic cells similar? (Hint: all cells have these things).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an example of a prokaryotic cell?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an example of a eukaryotic cell?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3673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cells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</a:p>
          <a:p>
            <a:pPr lvl="1"/>
            <a:r>
              <a:rPr lang="en-US" dirty="0" smtClean="0"/>
              <a:t>“little </a:t>
            </a:r>
            <a:r>
              <a:rPr lang="en-US" u="sng" dirty="0" smtClean="0">
                <a:solidFill>
                  <a:srgbClr val="FF0000"/>
                </a:solidFill>
              </a:rPr>
              <a:t>organs</a:t>
            </a:r>
            <a:r>
              <a:rPr lang="en-US" dirty="0" smtClean="0"/>
              <a:t>” found inside cells! </a:t>
            </a:r>
          </a:p>
          <a:p>
            <a:pPr lvl="1"/>
            <a:r>
              <a:rPr lang="en-US" dirty="0" smtClean="0"/>
              <a:t>Each has its own unique structure and function.</a:t>
            </a:r>
          </a:p>
          <a:p>
            <a:r>
              <a:rPr lang="en-US" dirty="0">
                <a:hlinkClick r:id="rId2"/>
              </a:rPr>
              <a:t>http://www.youtube.com/watch?v=-</a:t>
            </a:r>
            <a:r>
              <a:rPr lang="en-US" dirty="0" smtClean="0">
                <a:hlinkClick r:id="rId2"/>
              </a:rPr>
              <a:t>zafJKbMPA8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5966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Cell Membrane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3048000" cy="35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Function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Act as a gate-keeper: let things in and out of the cell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animal, bacteria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Plasma Membrane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85888"/>
            <a:ext cx="6010135" cy="3262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sciencephoto.com/image/214935/large/G4600151-Plasma_membrane_proteins,_AFM-S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5048250" cy="390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858683">
            <a:off x="576099" y="1534106"/>
            <a:ext cx="8378826" cy="415498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CELLS HAVE A CELL MEMBRANE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097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Cell wall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7924800" cy="190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dirty="0" smtClean="0"/>
              <a:t>Provide support &amp; structure to PLANT CELLS</a:t>
            </a:r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bacteria</a:t>
            </a:r>
          </a:p>
        </p:txBody>
      </p:sp>
      <p:pic>
        <p:nvPicPr>
          <p:cNvPr id="29698" name="Picture 2" descr="Plant Cell Wall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471709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img.ehowcdn.com/article-page-main/ehow/images/a05/hr/e1/cell-wall-water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371725" cy="2319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706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Nucleus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pic>
        <p:nvPicPr>
          <p:cNvPr id="25602" name="Picture 2" descr="http://micro.magnet.fsu.edu/cells/nucleus/images/nucleus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" y="1322388"/>
            <a:ext cx="4591435" cy="3402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7244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Function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Protect the genetic material (DNA)</a:t>
            </a:r>
          </a:p>
          <a:p>
            <a:r>
              <a:rPr lang="en-US" sz="3200" b="1" u="sng" dirty="0" smtClean="0"/>
              <a:t>Found Where?</a:t>
            </a:r>
          </a:p>
          <a:p>
            <a:r>
              <a:rPr lang="en-US" sz="3200" dirty="0" smtClean="0"/>
              <a:t>Plant, animal</a:t>
            </a:r>
            <a:endParaRPr lang="en-US" sz="3200" dirty="0"/>
          </a:p>
        </p:txBody>
      </p:sp>
      <p:sp>
        <p:nvSpPr>
          <p:cNvPr id="5" name="AutoShape 4" descr="data:image/jpg;base64,/9j/4AAQSkZJRgABAQAAAQABAAD/2wCEAAkGBhQSEBQUEhMVFBQUFBUVFxQXFBQVGBUYFBUVFRQUFRQXHCYeGBojGRUXHy8gIycpLCwsFR4xNTAqNSYrLCkBCQoKBQUFDQUFDSkYEhgpKSkpKSkpKSkpKSkpKSkpKSkpKSkpKSkpKSkpKSkpKSkpKSkpKSkpKSkpKSkpKSkpKf/AABEIAMMBAgMBIgACEQEDEQH/xAAbAAACAwEBAQAAAAAAAAAAAAACAwABBAUGB//EAEEQAAEDAgQDBQYEBQMCBwEAAAEAAhEDIQQSMUEFUWETInGBkQYyobHB0RQVQvAjcoLh8UNSYpKyNFN0osLE4hb/xAAUAQEAAAAAAAAAAAAAAAAAAAAA/8QAFBEBAAAAAAAAAAAAAAAAAAAAAP/aAAwDAQACEQMRAD8Az4GuHAMkB+gkW8YKOtRPPN1AAB8ISqrAQRoHAgxY3tY7KMqOYxoElrBEanxQDlVi3imUnh92wfD7Iajb3QDnujKWQiaZQHmRtQEAeKY3RAQMKNneArVEWQEjBQBiY1qCwERbCJjExtEmDYAfFAtrUwU4RsF1ortA+iBvDcNneJ0kb9VweK4lhxlZwIyZsrQOTQGz8EXtBxWpSogUnkVKkCm0D3gfedcadVz8Fwa0uLi43JmL7xzQdRlAuEjdIfQPJXQrVqI7pDhsC0W8wkVPaPvhtRkHoZCCB0FG1xXTpinUba3oPiVmdh9gdOUH1nZBmcCFGuTKtN248AB9UdOiR0QKzKEq656Sfl1UZSkbx80FKyrDU1+FtI+KBRcACTe1h1kKgVQMGJnooXICaJKKpSt0+aGm6DKN2ICBWRRECP2VaDO5t0JCYWWSpQKcxocCBEcrH1TG43MYLbEwDE66A9VAUiswkgBzgAZgEiehI2QbHUeVx0UYOSwsEPdlhokZQJ5XzDxXUGJDYFu0cIHIDd3S0oFZZJ6Ig1McWAH+IHQT3ufKOaBwQGwKyzqqY4fBMpt5oLYPsm5NlA0mwjzn4QnCiYFjrE+AQCymmtgfZPo0SRZOOEDWzUcGjmf3qgx0mZnjroEr2hx7MO0AjPUd7rB/8uQSMd7SAHJhRnI1qGQB/Kudh8Ac5qVTmebz9AgTw3A1HPNes7NUIFyLNGzWjYDkF1XPi1/7KzNvghIQU+SNPX6rH+DaHAkgRJneYtstSCoNoOtz5mB00QYG8NbE3Nze83AufNKZgagd3Krm/wBUj4roEbD5z+/NRw+KDIcRiW37XN4taT5HZKp8ZxAkvbTd8PRbKh26lKe2UGNvG3Pd36Tm+ELp4vjtJjWjKWzGt5+yR2kQstaiHnvCYQdOlihUMtIsOaOrjCB/dcWjgWiSJaelt+S00jUAGeHDdvIINDK07fYp8bTeFhqV2mC0weX9lroSBJb580DHdUNOmCnUcO6oQGje/wBCuhjsRh8Gwds7NUdcU2jM4+WyDn/h/wDj81ayH20r/pwgjaTtsogaQhIROdshcfNAoi/7hCSmlU5kaoEhoJk6p1amKgGa3z5WUFOyEtQRuGyAuY1oaD3Wk5i6bSjpHyIuQVYPO6azDB/vEg8x8kF06k/v6LaygYFikcN4ealVoEtzZspynRkB1yI3C3cR47RwjzSYDWrD9ANm2sXn6INfD8GQl8b4/h6GUFzS8g90HMZ6gFecr1q2Jk1ajmh36GWEcpF1MF7P06ZJDRJ3i/hKDRX9pq747BuT/k4D4NWVvC6jzmr1HVCetvADYLrtw4AUmyDNRwYaLCE2Ex8xpCWTAnX97IJKF6dSoyJvJOVoAJJnYBMqYcAkOcGxzueURzm3iUGRjJ8t+STWqNmGy64NhAjq4672Cdiq0kNDYZIDe8ZcRBeSBrrF+aU7TTRBKlM31mJiDoSTPwSyIgmL7x5EqwMzpi5A05N0Hgo+neSASbeAGgtoJugWTy1j9lKd9JTnP/ygIQIKGE/JJVPp5SRIka9ECmBDUqlpka9QmNF0qrSkoFYbBh93nM6ZB0N+a2mu4EM/SfdUwlOCF1MNTbUZBGUkmCdo3CC+L8WbgcMC3vV6lmgaN2zFeX4TgC8mpVcXVHe86TvoB0Qms7E1sz57hLQOosV3qUNDQPP6IM35YzkfV33UW7Oogqbj9hJc3WbzyTXyBYXO55KnUzugULa2VFs9QmOZe31VAIIWoIutEyFQaECwFpwzb+BQZU2g26A/a7iD6eFpdk4tLXFhjWKgv/7guRwvhbWtk3cZJO5nddP2hw4/B1STcFhHSHArLhK8saYvHh8EGpjY0RudshHuyogIPKNpiEGTqiYEB164jqlUogTfkNPJHUaEhlYg2t1+qDVj6z2EUx3TGaoQY7MODA1gNpjOJNru5BcmkAROUgZi1hcSO833bNvGp2+K1Y9sudYlrmssTMyWDvdO6OusQuTVecotoZDZLbkw0ZRtaYsSg0HEZandkUiQ0EyNWl3dm94+KHjmIqMpE0gHERLSD3pcGhoIIg3C5+IoveWskyS0k3Jhpk6mABfTmF0+Jg9nAa496nYNLjaowusNgJQZxxYPwxqUjlJhpDmyWkvaxzHAEEOElaKGNp5XHO2KbWl/6S0EEgunTXdc/ivCnCp2lD/UdT7Zl7gPaRVE/rbF+YSuIU3tONGR57aixtMtEgkU3MILtjJ03lB1K+MpsjM9rcwBAJEwTZ0zABkXWf8AFu/FOpkgNFAVNLyXlpkzEQ1c6nnY54qUKlVlalRAyhpDSynlfSqXsJvPUouI4GpUqVwGlgdgxTabhpdmJy5jYe98UHWocQpZXHtGnIAXGR3Qdz0ib6IK1ZmYAFozAvaJHeb/ALvC4uuW3DGqyo4UatOoaD6c1HG+ZphjJcczZvOmnNJZRe80i6lVLW4aqxwIi5bTGXWb5SJ32QdihimPJyODoiQDpMwY5GD6JpuuZge0p9parUptptyZmRVJBd/CvGeBeeupXXptsDpImDr5oJR6apraxcYCFtO3VaMOzSBdBxKFHJiXsGkB3m4Ak9brqkwFz+JUy2vSebS00yNgWOJ18CtrygOVErOog1Expy1QTeyYVCEANaVZYN0YRBiBbaajGJzQiyoFAJjLKFqNrEE4pQ7XC1xpFJxHiCI81x8C/wDhtjzvN16bDiGPO+RzfUQvKcFH8Bk3N5KDodoTuYGyc1yQ0IhViyB7QmA9EFJDUqQ2esICq1UkkRJKX2kqMp/dAx7Mwi8jToVhdgqrQGs7JwBF3B+Y5R7xjeSVuBVgIMvCeFBj8znZnZSCfdFwRDRsL/NDSrkPczMHAaRtNzLtytNXl4JNTKyA1uut7ugRMIG0k2YEWmfpMBAwwFM1xAPOZCAZtJIE6X71z3oEdFZfuS650gSY08lKbAL2teYmFL3n03lADR46RcjbwVhggdZ+GsI8t97WV5UC+zVmkmwqJQLTaT/HlZAWqU9UHO9oaT8rcoEMOeBNh7pP18k1tYFovJEfESuwKYf3TuHNP9QheY4QIaWaFpLT1gkXQbpCiotUQdINRgKAIgEAZUcK4VwgpWGyiDExrEC2thG26t1NMpMQauHUMzo6G3XZeRwNPKarf9tV7Y5AOIA+C9nhKwph9R0AU2lxJ2Df7wvF8FouM1av+o97nEjZzi4eGqDUCiButVbC5W5rBpggyLzNhfW2nVZnU4ugZ2qS4zrdW0q2t/ygrIjpiyEujqia5AZcpmlJmbKqczZA06IS3w8wiCtAtu9+iaxvn4hTL6InH7f4QL8fRM7P1VtFlef5aIFOKsKASihBcWVZUxrUbafIdUCsijaSeFbdEGatVygrz4pOZWz7VDJ5B37uu/VoFxtf4/JTiXDnfhjIgghzZ5j+yDll/j6KLOyq6BbYbqIPRgI2hRqIMKCm00Yaia1EGIAa1GGpjWTsmDDHfT0jxlAlaaGBLtCAOZ2G5WatxnD0v9RtRwzS1kugttBIEC+t5touNX4rWxNMT/CYRdjd/wCbc+CA+NcSdWnDUCOxDv4lQf6kXDATtPIJ1Ngb8o6JGHYGCGiAEYcgTicNEObBymQ1wkAjWPFFhsXSdZ9QNJuMwyCDylPSq+EY+zmtd4gGEDnYCfdcCJgQQZ8ISThjOhhp+aR+XNb7hfT/AJHQPSFfaV2Rkrk7w5rfsgJ9JwtBvNxcCPhuqay5jb7/AGVN4rW/U1ryL6QPWbeip3Hqzrfh6ZOYfrOhmdrnwQM7HlyTm4cgeKU3i1QPI7JkTBLXEadSPis2I4+99S2GaWsPdc6oY8Yi6DaKXRVF3WsIA9BM+aQOMvBP8Fgiwhx3CXhvaBzPfoF2p7rgb/1Qg26oslgPhv4+Cwj2nBgOw9QXJsWfGDK1UuPi7zSe1p5g8zYknoglR0WQZDNvkd9p3Wb88pvNnCwPvECfW1l1aLTlBMEnlEHzlAinSTA0c7/2Txgy6Tc9AbaxpodVVdtOg0GtUbTGwkF5HRougptOw5HpcoxRLmkEHL3SQA4TldIBi5uBbouRjPa9p/8ADUHOj9dRpYOkNuSVk/FYmpBqVi0f7WSAg9NXdTpj+LUa3oYm91xq/tdQDopNfWdoIb3bczMLkngjS7M+Xnm5xcee63NoDbltbxQNr8YxLx/DyUBpa7vM81jGBdUvWqPeRqXuMDwAXQY0JFZ/+ECBhWf7Xev/AOlad2hUQekOBcG5nZWtGrnENAHibLMcbQDSTXpw3XKc8TECRqTOguvPfl7qrs1bO8AgjtHlwkbxpK3U8I23dFriwseY8kG386pfpbVdeJyBmm/edYeSW7jNTN3KYDA2Axxkl0+89zdulkLRCKyAH8RxLtaraY5UmZbHkTJlIdhC4kuqVXyZh1V8CwFmgxstdlRQZ20xcRHknMYoGbymNQDlUyoyEMIBLYVlqk3TcGwOeAbN1J5Nbdx9EFU8I4iwPmLAAEySlvwpBs5ptOx1kADmkYrFl5b3QXO7TKxxJFMWcwkGL851nWICzYUGoXdkA4glxMtJayYNQtiJkkgxHJA9zSOv0QunmQsuHxV2g6PJygCzTExO++lhC2ZECOfdiST66BC5vkn5VRpoMwZdR1JaOzhSIugzhkaoK3eIkaaa28tN00FC9vogwHhlPOSWA/L0W1uYEFjokmZ+g0CgajYIKAeIcVxTKWVrom0gXE7rPheFCM7iXuj3iST8eq6VV8tIEEkX+l1m4eC3Mx5gtMQfggjGprGqyOaHNdAx7djb9yhmEsuJKtxQE98JMlGUDnICUVByiDq9pzVByzo5hA4vnVU2rBskF6tiBj6s3iFQqKoRNbKAhoiS1M0a6oGFUVXaTor2QQBGH9yoACc1NzYbEmbxJ0nLHmgzRvKGeR6+l4QY/wAJlZNQ5SS2wGUZXSWgHqBuLi6XWPd7NufK92aA8wRSyhs9BB11lFXwZvkbIcQ4jNlveZ/3bDbxhZa4eQGtpmSI7wa1oGpAMkxNtJOYlBeRva06YkuzA6iGsYH3teMxgLpPqWAFzqT02ErPgqHZguJmoeQPKwBOgBk+fo+NBvA+SC8qjmp1DLmGeco1hZaNdz8xczsxmOVsz3dpPNBeWFI1JsACf39kzLKohApo3+kfBXkRkckDvFAt1ND2SMgq3hBMOyCs3tOcrqdYaQGv6EaFaWhMr0RUY5puHAjz2+/kgyUKuZgPNRzgsnCa8043Bj7rS8oLDlMyX2igdZAcqiqlCXIDVpWdRB0Q1SUsvshNRA6VeZLDrJVbFNYJe4NGk9ToBzPQINavOsVHiLC7KHd6JykOa6BAnK4AxfVOqYlrQXEwAJJ5Aa6IHZ1CJ3WJvEaR7PvXqiadj3hlzTpyvdNxOOZSE1HZWzEmYk6CwQbAdlUrNT4hTNTss47SM2SHTHPTRNpVmuc5rSJYQHQHWJAMGRrBCBllBa6XiMYxjmMLu8+cog3yiTFtgl4fGNqAljpAcWzezm2cL8kGljx/bRBnVtEomsQA0XV9leVMlyj8dkAuA0VkWUJ8PS6hagrwVZVA1My2QLLUOWU8g6Km69UCez5qOamuaSrFFBmcwC2YT4p1GlYI30ogkiA7N1O3pt5rVQwriNLboPLVGCni3tAgGHAdSAm1CQSDr8k32rptp4ik5tiWEO+hQghzZvPh9UCGlWTKN9MgdNigQXKvMhcLIEBZlaWog6z6BP8AaUH4c8kFLG1WtJjOYDRf3Y5Ivzdr+6YpfzXI8CdZQC4RzHkuRjHH8fQDvdFOq5v89gfMN+ZXffhrd0l1tAJ5b+fwWPGcMDwA9swczSCWuaebXAyD4IF8SrCnTdViXU6b3N62kjwlo9FjbWrQ4uINN1FxuWSH5Z7mUXaRznxW78HlF5cSCJeS4wdRBtB6LPheC06YLWtIDgW++8wDqGSe6PCEGHCHu8N/l/8ArOXX4tgxWoVKe7mkA8nC7T5OhLZwxg7IAECjan3nWtl53ta8roNCDyjeLEvw+KMBrA2hXMXDqmbPPRrmtP8AWuv2rxkAdldUbUqua1rXVJJbk94FoY1sNJMaAStf5XTyOZl7r3mo4XguLg8n1ATcRw5lR7XuBzNBAIc5sgmS12UjM2dig4zcW6qeH1HRmeKjjFhJoGYGy18A0r/+qr/9y1UeDUmCnAcOxnJ33nLmEHe9rX2RN4LTgiHQavanvvu+c0689tED2YlgfkzDPE5JGaOYbqRZaW6HcnSFnxXDmVWxUYHCZBOoPNrhdp6hZPw1el7ju2YP9N5ioB/xq6O8H/8AUg6lz0nTa2x+fqqDec+C5NX2roNc1lRzqb393LUaWFkAxn2ykmMwJHVdhoA0udfggGFcT9UwtP1JmZRRzkC/OdzaEC8nREKaLOLCNIkA6A3JI9PijcHH9ESXX17siOg8ECXt/f2V0qS0NonktNLD6kiw1KDIKCPs+Vv3dPxVanT95wHSVx8f7W0m2p989Bb1QdXDUGzmfaNPpA5rncd9rRSbFJl9hrfmVxsbxevWEB/ZtOsan7LHQwrWaS43kkyUB0cG+qe1rmXOFhOg5AK20H0yYMgbfZMY+9/H7LQalh8omUGVvGgBD25R1g672WulRa4ZpF0jE4ZrpkTvBuPRLq0WgQ1xYRA0tJQbRw+Rqidw0ZdVynU6oHcqknaIHS4SfzGswd4iodDI3QdA4U9PVRcz88f/AOWPVRB3nBV2DT77Q4A6EApxaludZBiqPDSS0uaZmW/UbhNwnFqoJPcc21ywtcecXNghfhwTOqJzOQQFS4vnJzxTbngN3cJ3nmfmtGUm4LTFjF78liDiP3KR+GE2JaM092xJndB0MpGxHiUwPvqs7uJlpOYF/SACB05p2Hc14JaMp1yuEGPHRA0OlG0rM+RZ0Ta4uOq0Ur6IGAIw1b8JwsluZzmsbqXOMQFl/PMJnysLq7pjugZba97RALfROp4Nxk5T4/ZZP/6SqTFKhQpjnULnwOuUR80GJ4rjHhvfaAL2Y1gjTQFxQZ+N+xNLFOBqMqZwMocx5ECSYAMjc7LTwn2aqYVvZ9q6rTHute0ZmTf3wbt2gixPks+GoVzJqV3aGzZEmLDaPRVjcE50NFV8b97XeJ1hB3GUmtBzvpjxcPuq/EUAyTVZYkzmF+QC4Z4YzKWxE6mLlI/IqQ0aPug7R4/g2NguLi4RZpPwASx7SsJllN7tDcWtpqsVPBsEd0WnbmmGmAIAgcggViPbCubMotE9eR8Ep2LxFUd6plG4aE5reQFrDTdQjY/H52Qc/wDLW6kknmSSrGEA2jyWtw8f3yV5Cgyml6qqrQIuJvaQP+kLQWqo6Dn/AI6oM4Zfmibr9L39UThHRRglAIG0HYHXqTc/uygf5CbTqUyrIGtuX2Si428Y33udRoPqgpxsenzKy1GiZ+R+60PM2jrFxpZC9s3sBm5Tbx5IMn4Mcj8VS0knl8T9lEHbdqlwoogCoEp4UUQLQgK1EBtaC5BTvH70FlaiDqcCHaCX94yAvSvYGUKrmgAtpPIPURHioog+X8ExL8a6cU91aNA5xyiM0dwHLtyXqKOHa1vdaGxpAiPIK1EFYVg5dfNamt18SoogoBU5WogCELlFEFQqOqiiCOGiViPfb/KfmoogqFZUUQIehaoogA/UIm7qKIFPeYHVp+JIPyCWz3Sdw0XUUQA3Vw/5R5Qn1WCP6R/3FRRAgFRR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hQSEBQUEhMVFBQUFBUVFxQXFBQVGBUYFBUVFRQUFRQXHCYeGBojGRUXHy8gIycpLCwsFR4xNTAqNSYrLCkBCQoKBQUFDQUFDSkYEhgpKSkpKSkpKSkpKSkpKSkpKSkpKSkpKSkpKSkpKSkpKSkpKSkpKSkpKSkpKSkpKSkpKf/AABEIAMMBAgMBIgACEQEDEQH/xAAbAAACAwEBAQAAAAAAAAAAAAACAwABBAUGB//EAEEQAAEDAgQDBQYEBQMCBwEAAAEAAhEDIQQSMUEFUWETInGBkQYyobHB0RQVQvAjcoLh8UNSYpKyNFN0osLE4hb/xAAUAQEAAAAAAAAAAAAAAAAAAAAA/8QAFBEBAAAAAAAAAAAAAAAAAAAAAP/aAAwDAQACEQMRAD8Az4GuHAMkB+gkW8YKOtRPPN1AAB8ISqrAQRoHAgxY3tY7KMqOYxoElrBEanxQDlVi3imUnh92wfD7Iajb3QDnujKWQiaZQHmRtQEAeKY3RAQMKNneArVEWQEjBQBiY1qCwERbCJjExtEmDYAfFAtrUwU4RsF1ortA+iBvDcNneJ0kb9VweK4lhxlZwIyZsrQOTQGz8EXtBxWpSogUnkVKkCm0D3gfedcadVz8Fwa0uLi43JmL7xzQdRlAuEjdIfQPJXQrVqI7pDhsC0W8wkVPaPvhtRkHoZCCB0FG1xXTpinUba3oPiVmdh9gdOUH1nZBmcCFGuTKtN248AB9UdOiR0QKzKEq656Sfl1UZSkbx80FKyrDU1+FtI+KBRcACTe1h1kKgVQMGJnooXICaJKKpSt0+aGm6DKN2ICBWRRECP2VaDO5t0JCYWWSpQKcxocCBEcrH1TG43MYLbEwDE66A9VAUiswkgBzgAZgEiehI2QbHUeVx0UYOSwsEPdlhokZQJ5XzDxXUGJDYFu0cIHIDd3S0oFZZJ6Ig1McWAH+IHQT3ufKOaBwQGwKyzqqY4fBMpt5oLYPsm5NlA0mwjzn4QnCiYFjrE+AQCymmtgfZPo0SRZOOEDWzUcGjmf3qgx0mZnjroEr2hx7MO0AjPUd7rB/8uQSMd7SAHJhRnI1qGQB/Kudh8Ac5qVTmebz9AgTw3A1HPNes7NUIFyLNGzWjYDkF1XPi1/7KzNvghIQU+SNPX6rH+DaHAkgRJneYtstSCoNoOtz5mB00QYG8NbE3Nze83AufNKZgagd3Krm/wBUj4roEbD5z+/NRw+KDIcRiW37XN4taT5HZKp8ZxAkvbTd8PRbKh26lKe2UGNvG3Pd36Tm+ELp4vjtJjWjKWzGt5+yR2kQstaiHnvCYQdOlihUMtIsOaOrjCB/dcWjgWiSJaelt+S00jUAGeHDdvIINDK07fYp8bTeFhqV2mC0weX9lroSBJb580DHdUNOmCnUcO6oQGje/wBCuhjsRh8Gwds7NUdcU2jM4+WyDn/h/wDj81ayH20r/pwgjaTtsogaQhIROdshcfNAoi/7hCSmlU5kaoEhoJk6p1amKgGa3z5WUFOyEtQRuGyAuY1oaD3Wk5i6bSjpHyIuQVYPO6azDB/vEg8x8kF06k/v6LaygYFikcN4ealVoEtzZspynRkB1yI3C3cR47RwjzSYDWrD9ANm2sXn6INfD8GQl8b4/h6GUFzS8g90HMZ6gFecr1q2Jk1ajmh36GWEcpF1MF7P06ZJDRJ3i/hKDRX9pq747BuT/k4D4NWVvC6jzmr1HVCetvADYLrtw4AUmyDNRwYaLCE2Ex8xpCWTAnX97IJKF6dSoyJvJOVoAJJnYBMqYcAkOcGxzueURzm3iUGRjJ8t+STWqNmGy64NhAjq4672Cdiq0kNDYZIDe8ZcRBeSBrrF+aU7TTRBKlM31mJiDoSTPwSyIgmL7x5EqwMzpi5A05N0Hgo+neSASbeAGgtoJugWTy1j9lKd9JTnP/ygIQIKGE/JJVPp5SRIka9ECmBDUqlpka9QmNF0qrSkoFYbBh93nM6ZB0N+a2mu4EM/SfdUwlOCF1MNTbUZBGUkmCdo3CC+L8WbgcMC3vV6lmgaN2zFeX4TgC8mpVcXVHe86TvoB0Qms7E1sz57hLQOosV3qUNDQPP6IM35YzkfV33UW7Oogqbj9hJc3WbzyTXyBYXO55KnUzugULa2VFs9QmOZe31VAIIWoIutEyFQaECwFpwzb+BQZU2g26A/a7iD6eFpdk4tLXFhjWKgv/7guRwvhbWtk3cZJO5nddP2hw4/B1STcFhHSHArLhK8saYvHh8EGpjY0RudshHuyogIPKNpiEGTqiYEB164jqlUogTfkNPJHUaEhlYg2t1+qDVj6z2EUx3TGaoQY7MODA1gNpjOJNru5BcmkAROUgZi1hcSO833bNvGp2+K1Y9sudYlrmssTMyWDvdO6OusQuTVecotoZDZLbkw0ZRtaYsSg0HEZandkUiQ0EyNWl3dm94+KHjmIqMpE0gHERLSD3pcGhoIIg3C5+IoveWskyS0k3Jhpk6mABfTmF0+Jg9nAa496nYNLjaowusNgJQZxxYPwxqUjlJhpDmyWkvaxzHAEEOElaKGNp5XHO2KbWl/6S0EEgunTXdc/ivCnCp2lD/UdT7Zl7gPaRVE/rbF+YSuIU3tONGR57aixtMtEgkU3MILtjJ03lB1K+MpsjM9rcwBAJEwTZ0zABkXWf8AFu/FOpkgNFAVNLyXlpkzEQ1c6nnY54qUKlVlalRAyhpDSynlfSqXsJvPUouI4GpUqVwGlgdgxTabhpdmJy5jYe98UHWocQpZXHtGnIAXGR3Qdz0ib6IK1ZmYAFozAvaJHeb/ALvC4uuW3DGqyo4UatOoaD6c1HG+ZphjJcczZvOmnNJZRe80i6lVLW4aqxwIi5bTGXWb5SJ32QdihimPJyODoiQDpMwY5GD6JpuuZge0p9parUptptyZmRVJBd/CvGeBeeupXXptsDpImDr5oJR6apraxcYCFtO3VaMOzSBdBxKFHJiXsGkB3m4Ak9brqkwFz+JUy2vSebS00yNgWOJ18CtrygOVErOog1Expy1QTeyYVCEANaVZYN0YRBiBbaajGJzQiyoFAJjLKFqNrEE4pQ7XC1xpFJxHiCI81x8C/wDhtjzvN16bDiGPO+RzfUQvKcFH8Bk3N5KDodoTuYGyc1yQ0IhViyB7QmA9EFJDUqQ2esICq1UkkRJKX2kqMp/dAx7Mwi8jToVhdgqrQGs7JwBF3B+Y5R7xjeSVuBVgIMvCeFBj8znZnZSCfdFwRDRsL/NDSrkPczMHAaRtNzLtytNXl4JNTKyA1uut7ugRMIG0k2YEWmfpMBAwwFM1xAPOZCAZtJIE6X71z3oEdFZfuS650gSY08lKbAL2teYmFL3n03lADR46RcjbwVhggdZ+GsI8t97WV5UC+zVmkmwqJQLTaT/HlZAWqU9UHO9oaT8rcoEMOeBNh7pP18k1tYFovJEfESuwKYf3TuHNP9QheY4QIaWaFpLT1gkXQbpCiotUQdINRgKAIgEAZUcK4VwgpWGyiDExrEC2thG26t1NMpMQauHUMzo6G3XZeRwNPKarf9tV7Y5AOIA+C9nhKwph9R0AU2lxJ2Df7wvF8FouM1av+o97nEjZzi4eGqDUCiButVbC5W5rBpggyLzNhfW2nVZnU4ugZ2qS4zrdW0q2t/ygrIjpiyEujqia5AZcpmlJmbKqczZA06IS3w8wiCtAtu9+iaxvn4hTL6InH7f4QL8fRM7P1VtFlef5aIFOKsKASihBcWVZUxrUbafIdUCsijaSeFbdEGatVygrz4pOZWz7VDJ5B37uu/VoFxtf4/JTiXDnfhjIgghzZ5j+yDll/j6KLOyq6BbYbqIPRgI2hRqIMKCm00Yaia1EGIAa1GGpjWTsmDDHfT0jxlAlaaGBLtCAOZ2G5WatxnD0v9RtRwzS1kugttBIEC+t5touNX4rWxNMT/CYRdjd/wCbc+CA+NcSdWnDUCOxDv4lQf6kXDATtPIJ1Ngb8o6JGHYGCGiAEYcgTicNEObBymQ1wkAjWPFFhsXSdZ9QNJuMwyCDylPSq+EY+zmtd4gGEDnYCfdcCJgQQZ8ISThjOhhp+aR+XNb7hfT/AJHQPSFfaV2Rkrk7w5rfsgJ9JwtBvNxcCPhuqay5jb7/AGVN4rW/U1ryL6QPWbeip3Hqzrfh6ZOYfrOhmdrnwQM7HlyTm4cgeKU3i1QPI7JkTBLXEadSPis2I4+99S2GaWsPdc6oY8Yi6DaKXRVF3WsIA9BM+aQOMvBP8Fgiwhx3CXhvaBzPfoF2p7rgb/1Qg26oslgPhv4+Cwj2nBgOw9QXJsWfGDK1UuPi7zSe1p5g8zYknoglR0WQZDNvkd9p3Wb88pvNnCwPvECfW1l1aLTlBMEnlEHzlAinSTA0c7/2Txgy6Tc9AbaxpodVVdtOg0GtUbTGwkF5HRougptOw5HpcoxRLmkEHL3SQA4TldIBi5uBbouRjPa9p/8ADUHOj9dRpYOkNuSVk/FYmpBqVi0f7WSAg9NXdTpj+LUa3oYm91xq/tdQDopNfWdoIb3bczMLkngjS7M+Xnm5xcee63NoDbltbxQNr8YxLx/DyUBpa7vM81jGBdUvWqPeRqXuMDwAXQY0JFZ/+ECBhWf7Xev/AOlad2hUQekOBcG5nZWtGrnENAHibLMcbQDSTXpw3XKc8TECRqTOguvPfl7qrs1bO8AgjtHlwkbxpK3U8I23dFriwseY8kG386pfpbVdeJyBmm/edYeSW7jNTN3KYDA2Axxkl0+89zdulkLRCKyAH8RxLtaraY5UmZbHkTJlIdhC4kuqVXyZh1V8CwFmgxstdlRQZ20xcRHknMYoGbymNQDlUyoyEMIBLYVlqk3TcGwOeAbN1J5Nbdx9EFU8I4iwPmLAAEySlvwpBs5ptOx1kADmkYrFl5b3QXO7TKxxJFMWcwkGL851nWICzYUGoXdkA4glxMtJayYNQtiJkkgxHJA9zSOv0QunmQsuHxV2g6PJygCzTExO++lhC2ZECOfdiST66BC5vkn5VRpoMwZdR1JaOzhSIugzhkaoK3eIkaaa28tN00FC9vogwHhlPOSWA/L0W1uYEFjokmZ+g0CgajYIKAeIcVxTKWVrom0gXE7rPheFCM7iXuj3iST8eq6VV8tIEEkX+l1m4eC3Mx5gtMQfggjGprGqyOaHNdAx7djb9yhmEsuJKtxQE98JMlGUDnICUVByiDq9pzVByzo5hA4vnVU2rBskF6tiBj6s3iFQqKoRNbKAhoiS1M0a6oGFUVXaTor2QQBGH9yoACc1NzYbEmbxJ0nLHmgzRvKGeR6+l4QY/wAJlZNQ5SS2wGUZXSWgHqBuLi6XWPd7NufK92aA8wRSyhs9BB11lFXwZvkbIcQ4jNlveZ/3bDbxhZa4eQGtpmSI7wa1oGpAMkxNtJOYlBeRva06YkuzA6iGsYH3teMxgLpPqWAFzqT02ErPgqHZguJmoeQPKwBOgBk+fo+NBvA+SC8qjmp1DLmGeco1hZaNdz8xczsxmOVsz3dpPNBeWFI1JsACf39kzLKohApo3+kfBXkRkckDvFAt1ND2SMgq3hBMOyCs3tOcrqdYaQGv6EaFaWhMr0RUY5puHAjz2+/kgyUKuZgPNRzgsnCa8043Bj7rS8oLDlMyX2igdZAcqiqlCXIDVpWdRB0Q1SUsvshNRA6VeZLDrJVbFNYJe4NGk9ToBzPQINavOsVHiLC7KHd6JykOa6BAnK4AxfVOqYlrQXEwAJJ5Aa6IHZ1CJ3WJvEaR7PvXqiadj3hlzTpyvdNxOOZSE1HZWzEmYk6CwQbAdlUrNT4hTNTss47SM2SHTHPTRNpVmuc5rSJYQHQHWJAMGRrBCBllBa6XiMYxjmMLu8+cog3yiTFtgl4fGNqAljpAcWzezm2cL8kGljx/bRBnVtEomsQA0XV9leVMlyj8dkAuA0VkWUJ8PS6hagrwVZVA1My2QLLUOWU8g6Km69UCez5qOamuaSrFFBmcwC2YT4p1GlYI30ogkiA7N1O3pt5rVQwriNLboPLVGCni3tAgGHAdSAm1CQSDr8k32rptp4ik5tiWEO+hQghzZvPh9UCGlWTKN9MgdNigQXKvMhcLIEBZlaWog6z6BP8AaUH4c8kFLG1WtJjOYDRf3Y5Ivzdr+6YpfzXI8CdZQC4RzHkuRjHH8fQDvdFOq5v89gfMN+ZXffhrd0l1tAJ5b+fwWPGcMDwA9swczSCWuaebXAyD4IF8SrCnTdViXU6b3N62kjwlo9FjbWrQ4uINN1FxuWSH5Z7mUXaRznxW78HlF5cSCJeS4wdRBtB6LPheC06YLWtIDgW++8wDqGSe6PCEGHCHu8N/l/8ArOXX4tgxWoVKe7mkA8nC7T5OhLZwxg7IAECjan3nWtl53ta8roNCDyjeLEvw+KMBrA2hXMXDqmbPPRrmtP8AWuv2rxkAdldUbUqua1rXVJJbk94FoY1sNJMaAStf5XTyOZl7r3mo4XguLg8n1ATcRw5lR7XuBzNBAIc5sgmS12UjM2dig4zcW6qeH1HRmeKjjFhJoGYGy18A0r/+qr/9y1UeDUmCnAcOxnJ33nLmEHe9rX2RN4LTgiHQavanvvu+c0689tED2YlgfkzDPE5JGaOYbqRZaW6HcnSFnxXDmVWxUYHCZBOoPNrhdp6hZPw1el7ju2YP9N5ioB/xq6O8H/8AUg6lz0nTa2x+fqqDec+C5NX2roNc1lRzqb393LUaWFkAxn2ykmMwJHVdhoA0udfggGFcT9UwtP1JmZRRzkC/OdzaEC8nREKaLOLCNIkA6A3JI9PijcHH9ESXX17siOg8ECXt/f2V0qS0NonktNLD6kiw1KDIKCPs+Vv3dPxVanT95wHSVx8f7W0m2p989Bb1QdXDUGzmfaNPpA5rncd9rRSbFJl9hrfmVxsbxevWEB/ZtOsan7LHQwrWaS43kkyUB0cG+qe1rmXOFhOg5AK20H0yYMgbfZMY+9/H7LQalh8omUGVvGgBD25R1g672WulRa4ZpF0jE4ZrpkTvBuPRLq0WgQ1xYRA0tJQbRw+Rqidw0ZdVynU6oHcqknaIHS4SfzGswd4iodDI3QdA4U9PVRcz88f/AOWPVRB3nBV2DT77Q4A6EApxaludZBiqPDSS0uaZmW/UbhNwnFqoJPcc21ywtcecXNghfhwTOqJzOQQFS4vnJzxTbngN3cJ3nmfmtGUm4LTFjF78liDiP3KR+GE2JaM092xJndB0MpGxHiUwPvqs7uJlpOYF/SACB05p2Hc14JaMp1yuEGPHRA0OlG0rM+RZ0Ta4uOq0Ur6IGAIw1b8JwsluZzmsbqXOMQFl/PMJnysLq7pjugZba97RALfROp4Nxk5T4/ZZP/6SqTFKhQpjnULnwOuUR80GJ4rjHhvfaAL2Y1gjTQFxQZ+N+xNLFOBqMqZwMocx5ECSYAMjc7LTwn2aqYVvZ9q6rTHute0ZmTf3wbt2gixPks+GoVzJqV3aGzZEmLDaPRVjcE50NFV8b97XeJ1hB3GUmtBzvpjxcPuq/EUAyTVZYkzmF+QC4Z4YzKWxE6mLlI/IqQ0aPug7R4/g2NguLi4RZpPwASx7SsJllN7tDcWtpqsVPBsEd0WnbmmGmAIAgcggViPbCubMotE9eR8Ep2LxFUd6plG4aE5reQFrDTdQjY/H52Qc/wDLW6kknmSSrGEA2jyWtw8f3yV5Cgyml6qqrQIuJvaQP+kLQWqo6Dn/AI6oM4Zfmibr9L39UThHRRglAIG0HYHXqTc/uygf5CbTqUyrIGtuX2Si428Y33udRoPqgpxsenzKy1GiZ+R+60PM2jrFxpZC9s3sBm5Tbx5IMn4Mcj8VS0knl8T9lEHbdqlwoogCoEp4UUQLQgK1EBtaC5BTvH70FlaiDqcCHaCX94yAvSvYGUKrmgAtpPIPURHioog+X8ExL8a6cU91aNA5xyiM0dwHLtyXqKOHa1vdaGxpAiPIK1EFYVg5dfNamt18SoogoBU5WogCELlFEFQqOqiiCOGiViPfb/KfmoogqFZUUQIehaoogA/UIm7qKIFPeYHVp+JIPyCWz3Sdw0XUUQA3Vw/5R5Qn1WCP6R/3FRRAgFRRR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www.historyforkids.org/scienceforkids/biology/cells/doing/pictures/onionc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2" y="1300616"/>
            <a:ext cx="4220908" cy="3195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097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Mitochondria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Function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The site of CELLULAR RESPIRATION which provides energy for the cell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Found Where:</a:t>
            </a:r>
          </a:p>
          <a:p>
            <a:pPr marL="0" indent="0">
              <a:buNone/>
            </a:pPr>
            <a:r>
              <a:rPr lang="en-US" dirty="0" smtClean="0"/>
              <a:t>Animal, plant</a:t>
            </a:r>
            <a:endParaRPr lang="en-US" dirty="0"/>
          </a:p>
        </p:txBody>
      </p:sp>
      <p:pic>
        <p:nvPicPr>
          <p:cNvPr id="26626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425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828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chloroplast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196" y="2499518"/>
            <a:ext cx="534080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Function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Convert sunlight to sugars; where photosynthesis takes place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Plants</a:t>
            </a:r>
          </a:p>
        </p:txBody>
      </p:sp>
      <p:pic>
        <p:nvPicPr>
          <p:cNvPr id="27650" name="Picture 2" descr="http://micro.magnet.fsu.edu/cells/chloroplasts/images/chloroplasts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552825" cy="33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lovelyplanet.wikispaces.com/file/view/chloroplast.jpg/152316031/chlorop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534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smallest living 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r>
              <a:rPr lang="en-US" dirty="0" smtClean="0"/>
              <a:t>How do you know?</a:t>
            </a:r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844800" cy="2844800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0"/>
            <a:ext cx="2616200" cy="3111500"/>
          </a:xfrm>
          <a:prstGeom prst="rect">
            <a:avLst/>
          </a:prstGeom>
        </p:spPr>
      </p:pic>
      <p:pic>
        <p:nvPicPr>
          <p:cNvPr id="6" name="Picture 5" descr="Unknown-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2781300" cy="2921000"/>
          </a:xfrm>
          <a:prstGeom prst="rect">
            <a:avLst/>
          </a:prstGeom>
        </p:spPr>
      </p:pic>
      <p:pic>
        <p:nvPicPr>
          <p:cNvPr id="7" name="Picture 6" descr="Unknown-6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65600"/>
            <a:ext cx="3022600" cy="2692400"/>
          </a:xfrm>
          <a:prstGeom prst="rect">
            <a:avLst/>
          </a:prstGeom>
        </p:spPr>
      </p:pic>
      <p:pic>
        <p:nvPicPr>
          <p:cNvPr id="8" name="Picture 7" descr="Unknown-4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600"/>
            <a:ext cx="1922106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135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Ribosomes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make proteins!</a:t>
            </a:r>
          </a:p>
          <a:p>
            <a:pPr marL="0" indent="0">
              <a:buNone/>
            </a:pP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Where?</a:t>
            </a:r>
          </a:p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Plant, animal, bacteria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img.sparknotes.com/figures/F/f88cd44dc6a50ffa6b94cdb9d213894e/riboso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667000" cy="262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cbv.ns.ca/bec/science/cell/page11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096963" cy="245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nslation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352800" y="-152400"/>
            <a:ext cx="3031548" cy="3031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5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r>
              <a:rPr lang="en-US" dirty="0">
                <a:latin typeface="Bebas" pitchFamily="2" charset="0"/>
              </a:rPr>
              <a:t/>
            </a:r>
            <a:br>
              <a:rPr lang="en-US" dirty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vacuole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sz="2400" dirty="0" smtClean="0"/>
              <a:t>Store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(water)  -  establish </a:t>
            </a:r>
            <a:r>
              <a:rPr lang="en-US" sz="2400" i="1" dirty="0" smtClean="0"/>
              <a:t>turgor</a:t>
            </a:r>
            <a:r>
              <a:rPr lang="en-US" sz="2400" dirty="0" smtClean="0"/>
              <a:t> (stiffness)</a:t>
            </a:r>
          </a:p>
          <a:p>
            <a:pPr marL="0" indent="0">
              <a:buNone/>
            </a:pPr>
            <a:r>
              <a:rPr lang="en-US" sz="2800" b="1" u="sng" dirty="0" smtClean="0"/>
              <a:t>Found Where?</a:t>
            </a:r>
          </a:p>
          <a:p>
            <a:pPr marL="0" indent="0">
              <a:buNone/>
            </a:pPr>
            <a:r>
              <a:rPr lang="en-US" sz="2400" dirty="0" smtClean="0"/>
              <a:t>Plant= Large central vacuole</a:t>
            </a:r>
          </a:p>
          <a:p>
            <a:pPr marL="0" indent="0">
              <a:buNone/>
            </a:pPr>
            <a:r>
              <a:rPr lang="en-US" sz="2400" dirty="0" smtClean="0"/>
              <a:t>Animal= small </a:t>
            </a:r>
            <a:endParaRPr lang="en-US" sz="2400" dirty="0"/>
          </a:p>
        </p:txBody>
      </p:sp>
      <p:pic>
        <p:nvPicPr>
          <p:cNvPr id="31746" name="Picture 2" descr="http://middletownhighschool.wikispaces.com/file/view/plantcell450.jpg/98794271/plantcell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467734" cy="2911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ncbi.nlm.nih.gov/books/NBK28442/bin/ch13f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1921"/>
            <a:ext cx="4038600" cy="326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middletownhighschool.wikispaces.com/file/view/vacuole.jpg/98890673/vacu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7625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6410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r>
              <a:rPr lang="en-US" dirty="0">
                <a:latin typeface="Bebas" pitchFamily="2" charset="0"/>
              </a:rPr>
              <a:t/>
            </a:r>
            <a:br>
              <a:rPr lang="en-US" dirty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Cytoplasm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dirty="0" smtClean="0"/>
              <a:t>Jelly-like substance that holds organelles in place</a:t>
            </a:r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animal, bacteria</a:t>
            </a:r>
            <a:endParaRPr lang="en-US" dirty="0"/>
          </a:p>
        </p:txBody>
      </p:sp>
      <p:pic>
        <p:nvPicPr>
          <p:cNvPr id="1026" name="Picture 2" descr="http://library.thinkquest.org/06aug/01942/plcells/thinkquest/cytopla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5178376" cy="3452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viddarling.info/images/cytoplasmic_stream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2" y="1535626"/>
            <a:ext cx="375919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85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r>
              <a:rPr lang="en-US" dirty="0">
                <a:latin typeface="Bebas" pitchFamily="2" charset="0"/>
              </a:rPr>
              <a:t/>
            </a:r>
            <a:br>
              <a:rPr lang="en-US" dirty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Lysosome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29" y="1600200"/>
            <a:ext cx="406761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dirty="0" smtClean="0"/>
              <a:t>Waste disposal; removes cellular waste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animal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794" name="Picture 2" descr="Anatomy of the Lysos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923987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2.bp.blogspot.com/-9OsaIHQOcY0/TjdeFGSwZ-I/AAAAAAAAAP4/Xl_83iioeo0/s1600/lysol+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14500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9853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Golgi Body/Apparatus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828" y="3987397"/>
            <a:ext cx="4201572" cy="2870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dirty="0" smtClean="0"/>
              <a:t>Distribution, packaging, &amp; shipping of proteins</a:t>
            </a:r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animal</a:t>
            </a:r>
            <a:endParaRPr lang="en-US" dirty="0"/>
          </a:p>
        </p:txBody>
      </p:sp>
      <p:pic>
        <p:nvPicPr>
          <p:cNvPr id="32770" name="Picture 2" descr="Golgi Appara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9" y="1295400"/>
            <a:ext cx="4539719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gothangel413.tripod.com/glop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64974"/>
            <a:ext cx="1743075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www.sciencephoto.com/image/214898/large/G4600114-Golgi_apparatus,_TEM-SP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62" y="1143000"/>
            <a:ext cx="3829050" cy="265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5719" y="6376843"/>
            <a:ext cx="452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“Gloppy” - </a:t>
            </a:r>
            <a:r>
              <a:rPr lang="en-US" b="1" dirty="0" err="1" smtClean="0"/>
              <a:t>Candyland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8417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" pitchFamily="2" charset="0"/>
              </a:rPr>
              <a:t>Organelles</a:t>
            </a:r>
            <a:br>
              <a:rPr lang="en-US" dirty="0" smtClean="0">
                <a:latin typeface="Bebas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Endoplasmic</a:t>
            </a:r>
            <a:r>
              <a:rPr lang="en-US" dirty="0" smtClean="0">
                <a:latin typeface="Bebas" pitchFamily="2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bas" pitchFamily="2" charset="0"/>
              </a:rPr>
              <a:t>reticulum (ER) </a:t>
            </a:r>
            <a:br>
              <a:rPr lang="en-US" dirty="0" smtClean="0">
                <a:solidFill>
                  <a:srgbClr val="FFC000"/>
                </a:solidFill>
                <a:latin typeface="Bebas" pitchFamily="2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Bebas" pitchFamily="2" charset="0"/>
              </a:rPr>
              <a:t>Smooth and Rough</a:t>
            </a:r>
            <a:endParaRPr lang="en-US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98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Function:</a:t>
            </a:r>
          </a:p>
          <a:p>
            <a:pPr marL="0" indent="0">
              <a:buNone/>
            </a:pPr>
            <a:r>
              <a:rPr lang="en-US" dirty="0" smtClean="0"/>
              <a:t>Help make proteins, packaging, sends proteins to membrane</a:t>
            </a:r>
          </a:p>
          <a:p>
            <a:pPr marL="0" indent="0">
              <a:buNone/>
            </a:pPr>
            <a:r>
              <a:rPr lang="en-US" b="1" u="sng" dirty="0" smtClean="0"/>
              <a:t>Found where?</a:t>
            </a:r>
          </a:p>
          <a:p>
            <a:pPr marL="0" indent="0">
              <a:buNone/>
            </a:pPr>
            <a:r>
              <a:rPr lang="en-US" dirty="0" smtClean="0"/>
              <a:t>Plant, animal</a:t>
            </a:r>
            <a:endParaRPr lang="en-US" dirty="0"/>
          </a:p>
        </p:txBody>
      </p:sp>
      <p:pic>
        <p:nvPicPr>
          <p:cNvPr id="34818" name="Picture 2" descr="Endoplasmic Reticulum and Nuclear Envel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859106" cy="3456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webanswers.com/post-images/7/74/E5AD2958-83DC-4B3D-ADC93BAD3B238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79" y="1600200"/>
            <a:ext cx="4130721" cy="330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8815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11" t="29333" r="21308" b="27007"/>
          <a:stretch/>
        </p:blipFill>
        <p:spPr bwMode="auto">
          <a:xfrm>
            <a:off x="0" y="1425595"/>
            <a:ext cx="9216458" cy="43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bas" pitchFamily="2" charset="0"/>
              </a:rPr>
              <a:t>Plant &amp; Animal Cells</a:t>
            </a:r>
            <a:endParaRPr lang="en-US" dirty="0">
              <a:latin typeface="Beba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4875" y="1295400"/>
            <a:ext cx="219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organelles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444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Plant Cell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0350" y="1944469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Animal Cell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295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eukaryotic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54875" y="2045970"/>
            <a:ext cx="1676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808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happen if all the ribosomes in a cell shut down?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happen if a virus killed the vacuole inside of plant cells?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function of the chloroplast?</a:t>
            </a:r>
          </a:p>
          <a:p>
            <a:pPr marL="514350" indent="-514350">
              <a:buNone/>
            </a:pPr>
            <a:r>
              <a:rPr lang="en-US" dirty="0" smtClean="0"/>
              <a:t>4. What is the cell membrane made out of?</a:t>
            </a:r>
          </a:p>
          <a:p>
            <a:pPr marL="514350" indent="-514350">
              <a:buNone/>
            </a:pPr>
            <a:r>
              <a:rPr lang="en-US" dirty="0" smtClean="0"/>
              <a:t>5. What is the primary difference between a prokaryotic and a eukaryotic cell?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49FF3B"/>
                </a:solidFill>
              </a:rPr>
              <a:t>PACKET CHECK OFF UP TO PAGE U3-6 MUST BE COMPLETE BEFORE YOU BEGIN YOUR PROJECT!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369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</a:rPr>
              <a:t>What is a Cell?</a:t>
            </a:r>
            <a:endParaRPr lang="en-US" dirty="0">
              <a:solidFill>
                <a:srgbClr val="92D050"/>
              </a:solidFill>
              <a:latin typeface="Bebas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22" t="48372" r="24690" b="25814"/>
          <a:stretch/>
        </p:blipFill>
        <p:spPr bwMode="auto">
          <a:xfrm>
            <a:off x="71394" y="1828800"/>
            <a:ext cx="907260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209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living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tissue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743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organ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95600"/>
            <a:ext cx="244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rgan 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276600"/>
            <a:ext cx="181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proteins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352800"/>
            <a:ext cx="181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EVERYTHING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86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86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CELLS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0"/>
            <a:ext cx="20193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1029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3958" r="8594" b="8333"/>
          <a:stretch>
            <a:fillRect/>
          </a:stretch>
        </p:blipFill>
        <p:spPr bwMode="auto">
          <a:xfrm>
            <a:off x="0" y="685799"/>
            <a:ext cx="9144000" cy="578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Bebas" pitchFamily="2" charset="0"/>
              </a:rPr>
              <a:t>Independent Work</a:t>
            </a:r>
            <a:endParaRPr lang="en-US" sz="6000" dirty="0">
              <a:solidFill>
                <a:srgbClr val="FFC000"/>
              </a:solidFill>
              <a:latin typeface="Beba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06097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b="1" dirty="0" smtClean="0"/>
              <a:t>Complete the “Make Predictions!” (U3-5)</a:t>
            </a:r>
          </a:p>
          <a:p>
            <a:pPr algn="ctr"/>
            <a:endParaRPr lang="en-US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b="1" dirty="0" smtClean="0"/>
              <a:t>Write a Love Letter from you (the nucleus) to the mitochondria to express why you love it so much! (U3-5)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b="1" dirty="0" smtClean="0"/>
              <a:t>LABEL THE PLANT AND ANIMAL CELL (use page 175 in textbook) (U3-6)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b="1" dirty="0" smtClean="0"/>
              <a:t>CELL PROJECT! (U3-7 &amp; U3-8)</a:t>
            </a:r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>
              <a:effectLst/>
            </a:endParaRPr>
          </a:p>
          <a:p>
            <a:pPr algn="ctr"/>
            <a:endParaRPr lang="en-US" dirty="0" smtClean="0"/>
          </a:p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854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nt ce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464492" cy="627766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imal ce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7876036" cy="572548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1"/>
            <a:ext cx="8229600" cy="1143000"/>
          </a:xfrm>
        </p:spPr>
        <p:txBody>
          <a:bodyPr/>
          <a:lstStyle/>
          <a:p>
            <a:r>
              <a:rPr lang="en-US" dirty="0" smtClean="0"/>
              <a:t>Cell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 to page U3-7 in your packet.</a:t>
            </a:r>
          </a:p>
          <a:p>
            <a:r>
              <a:rPr lang="en-US" dirty="0" smtClean="0"/>
              <a:t>Choose one of the 6 options.</a:t>
            </a:r>
          </a:p>
          <a:p>
            <a:pPr lvl="1"/>
            <a:r>
              <a:rPr lang="en-US" dirty="0" smtClean="0"/>
              <a:t>Newspaper</a:t>
            </a:r>
          </a:p>
          <a:p>
            <a:pPr lvl="1"/>
            <a:r>
              <a:rPr lang="en-US" dirty="0" smtClean="0"/>
              <a:t>Cell Children’s Book</a:t>
            </a:r>
          </a:p>
          <a:p>
            <a:pPr lvl="1"/>
            <a:r>
              <a:rPr lang="en-US" dirty="0" smtClean="0"/>
              <a:t>CD Playlist</a:t>
            </a:r>
          </a:p>
          <a:p>
            <a:pPr lvl="1"/>
            <a:r>
              <a:rPr lang="en-US" dirty="0" smtClean="0"/>
              <a:t>Poster</a:t>
            </a:r>
          </a:p>
          <a:p>
            <a:pPr lvl="1"/>
            <a:r>
              <a:rPr lang="en-US" dirty="0" smtClean="0"/>
              <a:t>Travel Brochure</a:t>
            </a:r>
          </a:p>
          <a:p>
            <a:pPr lvl="1"/>
            <a:r>
              <a:rPr lang="en-US" dirty="0" smtClean="0"/>
              <a:t>Cell Rap</a:t>
            </a:r>
          </a:p>
          <a:p>
            <a:r>
              <a:rPr lang="en-US" dirty="0" smtClean="0"/>
              <a:t>Independent Project</a:t>
            </a:r>
          </a:p>
          <a:p>
            <a:r>
              <a:rPr lang="en-US" dirty="0" smtClean="0">
                <a:solidFill>
                  <a:srgbClr val="49FF3B"/>
                </a:solidFill>
              </a:rPr>
              <a:t>Due Wednesday!</a:t>
            </a:r>
            <a:endParaRPr lang="en-US" dirty="0">
              <a:solidFill>
                <a:srgbClr val="49FF3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40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4300" dirty="0" smtClean="0"/>
              <a:t>Give an example of a </a:t>
            </a:r>
            <a:r>
              <a:rPr lang="en-US" sz="4300" b="1" dirty="0" smtClean="0"/>
              <a:t>prokaryotic cell.</a:t>
            </a:r>
          </a:p>
          <a:p>
            <a:r>
              <a:rPr lang="en-US" sz="4300" dirty="0" smtClean="0"/>
              <a:t>Give an example of a </a:t>
            </a:r>
            <a:r>
              <a:rPr lang="en-US" sz="4300" b="1" dirty="0" smtClean="0"/>
              <a:t>eukaryotic cell. </a:t>
            </a:r>
            <a:endParaRPr lang="en-US" sz="4300" dirty="0" smtClean="0"/>
          </a:p>
          <a:p>
            <a:r>
              <a:rPr lang="en-US" sz="4300" dirty="0" smtClean="0"/>
              <a:t>What are </a:t>
            </a:r>
            <a:r>
              <a:rPr lang="en-US" sz="4300" b="1" dirty="0" smtClean="0"/>
              <a:t>3 differences </a:t>
            </a:r>
            <a:r>
              <a:rPr lang="en-US" sz="4300" dirty="0" smtClean="0"/>
              <a:t>between a </a:t>
            </a:r>
            <a:r>
              <a:rPr lang="en-US" sz="4300" b="1" dirty="0" smtClean="0"/>
              <a:t>plant cell </a:t>
            </a:r>
            <a:r>
              <a:rPr lang="en-US" sz="4300" dirty="0" smtClean="0"/>
              <a:t>and an </a:t>
            </a:r>
            <a:r>
              <a:rPr lang="en-US" sz="4300" b="1" dirty="0" smtClean="0"/>
              <a:t>animal cell</a:t>
            </a:r>
            <a:r>
              <a:rPr lang="en-US" sz="4300" dirty="0" smtClean="0"/>
              <a:t>?</a:t>
            </a:r>
          </a:p>
          <a:p>
            <a:r>
              <a:rPr lang="en-US" sz="4300" dirty="0" smtClean="0"/>
              <a:t>What are the </a:t>
            </a:r>
            <a:r>
              <a:rPr lang="en-US" sz="4300" b="1" dirty="0" smtClean="0"/>
              <a:t>3 organelles</a:t>
            </a:r>
            <a:r>
              <a:rPr lang="en-US" sz="4300" dirty="0" smtClean="0"/>
              <a:t> that </a:t>
            </a:r>
            <a:r>
              <a:rPr lang="en-US" sz="4300" b="1" dirty="0" smtClean="0"/>
              <a:t>ALL</a:t>
            </a:r>
            <a:r>
              <a:rPr lang="en-US" sz="4300" dirty="0" smtClean="0"/>
              <a:t> cells (plant, animal, bacteria, fungi, etc) have?</a:t>
            </a:r>
          </a:p>
          <a:p>
            <a:r>
              <a:rPr lang="en-US" sz="4300" dirty="0" smtClean="0"/>
              <a:t>What </a:t>
            </a:r>
            <a:r>
              <a:rPr lang="en-US" sz="4300" b="1" dirty="0" smtClean="0"/>
              <a:t>organic molecule</a:t>
            </a:r>
            <a:r>
              <a:rPr lang="en-US" sz="4300" dirty="0" smtClean="0"/>
              <a:t> do </a:t>
            </a:r>
            <a:r>
              <a:rPr lang="en-US" sz="4300" b="1" dirty="0" smtClean="0"/>
              <a:t>ALL </a:t>
            </a:r>
            <a:r>
              <a:rPr lang="en-US" sz="4300" dirty="0" smtClean="0"/>
              <a:t>cells have in common?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50858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write out the ENTIRE question</a:t>
            </a:r>
          </a:p>
          <a:p>
            <a:r>
              <a:rPr lang="en-US" dirty="0" smtClean="0"/>
              <a:t>Must write out the ENTIRE correct answer</a:t>
            </a:r>
          </a:p>
          <a:p>
            <a:r>
              <a:rPr lang="en-US" dirty="0" smtClean="0"/>
              <a:t>Provide a brief 1 sentence explanation as to why that is the correct answer</a:t>
            </a:r>
          </a:p>
          <a:p>
            <a:r>
              <a:rPr lang="en-US" dirty="0" smtClean="0"/>
              <a:t>Must complete </a:t>
            </a:r>
            <a:r>
              <a:rPr lang="en-US" smtClean="0"/>
              <a:t>review worksheet </a:t>
            </a:r>
            <a:endParaRPr lang="en-US" dirty="0" smtClean="0"/>
          </a:p>
          <a:p>
            <a:r>
              <a:rPr lang="en-US" dirty="0" smtClean="0"/>
              <a:t>Must do ALL of the above in order to qualify for a re-test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Do Now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37" t="34893" r="8330" b="29288"/>
          <a:stretch>
            <a:fillRect/>
          </a:stretch>
        </p:blipFill>
        <p:spPr bwMode="auto">
          <a:xfrm>
            <a:off x="152400" y="9906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8257" t="24159" r="53211" b="44037"/>
          <a:stretch>
            <a:fillRect/>
          </a:stretch>
        </p:blipFill>
        <p:spPr bwMode="auto">
          <a:xfrm>
            <a:off x="4953000" y="990600"/>
            <a:ext cx="3733800" cy="27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7813" t="21875" r="52343" b="39583"/>
          <a:stretch>
            <a:fillRect/>
          </a:stretch>
        </p:blipFill>
        <p:spPr bwMode="auto">
          <a:xfrm>
            <a:off x="2971800" y="38862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does </a:t>
            </a:r>
            <a:r>
              <a:rPr lang="en-US" b="1" dirty="0" smtClean="0"/>
              <a:t>specialization</a:t>
            </a:r>
            <a:r>
              <a:rPr lang="en-US" dirty="0" smtClean="0"/>
              <a:t> mean to you?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</a:t>
            </a:r>
            <a:r>
              <a:rPr lang="en-US" b="1" dirty="0" smtClean="0"/>
              <a:t>function</a:t>
            </a:r>
            <a:r>
              <a:rPr lang="en-US" dirty="0" smtClean="0"/>
              <a:t> of the </a:t>
            </a:r>
            <a:r>
              <a:rPr lang="en-US" b="1" dirty="0" smtClean="0"/>
              <a:t>Golgi body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would happen if a plant lost all its </a:t>
            </a:r>
            <a:r>
              <a:rPr lang="en-US" b="1" dirty="0" smtClean="0"/>
              <a:t>chloroplasts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STUDY!</a:t>
            </a:r>
            <a:r>
              <a:rPr lang="en-US" dirty="0" smtClean="0"/>
              <a:t> You have a quiz today on organelles!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/>
              <a:t>QUIZ TIME</a:t>
            </a:r>
            <a:endParaRPr lang="en-US" sz="9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wong-sir.com/reading/wp-content/uploads/2009/04/hierarchy-humanbody-thum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1" y="91414"/>
            <a:ext cx="8821411" cy="615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56260" y="81347"/>
            <a:ext cx="8573196" cy="6518135"/>
          </a:xfrm>
          <a:custGeom>
            <a:avLst/>
            <a:gdLst>
              <a:gd name="connsiteX0" fmla="*/ 5913911 w 8573196"/>
              <a:gd name="connsiteY0" fmla="*/ 334289 h 6518135"/>
              <a:gd name="connsiteX1" fmla="*/ 5913911 w 8573196"/>
              <a:gd name="connsiteY1" fmla="*/ 334289 h 6518135"/>
              <a:gd name="connsiteX2" fmla="*/ 5818909 w 8573196"/>
              <a:gd name="connsiteY2" fmla="*/ 369915 h 6518135"/>
              <a:gd name="connsiteX3" fmla="*/ 5771408 w 8573196"/>
              <a:gd name="connsiteY3" fmla="*/ 381791 h 6518135"/>
              <a:gd name="connsiteX4" fmla="*/ 5640779 w 8573196"/>
              <a:gd name="connsiteY4" fmla="*/ 405541 h 6518135"/>
              <a:gd name="connsiteX5" fmla="*/ 5474524 w 8573196"/>
              <a:gd name="connsiteY5" fmla="*/ 429292 h 6518135"/>
              <a:gd name="connsiteX6" fmla="*/ 5391397 w 8573196"/>
              <a:gd name="connsiteY6" fmla="*/ 453043 h 6518135"/>
              <a:gd name="connsiteX7" fmla="*/ 5272644 w 8573196"/>
              <a:gd name="connsiteY7" fmla="*/ 500544 h 6518135"/>
              <a:gd name="connsiteX8" fmla="*/ 5165766 w 8573196"/>
              <a:gd name="connsiteY8" fmla="*/ 512419 h 6518135"/>
              <a:gd name="connsiteX9" fmla="*/ 5082639 w 8573196"/>
              <a:gd name="connsiteY9" fmla="*/ 548045 h 6518135"/>
              <a:gd name="connsiteX10" fmla="*/ 5023262 w 8573196"/>
              <a:gd name="connsiteY10" fmla="*/ 583671 h 6518135"/>
              <a:gd name="connsiteX11" fmla="*/ 4975761 w 8573196"/>
              <a:gd name="connsiteY11" fmla="*/ 595547 h 6518135"/>
              <a:gd name="connsiteX12" fmla="*/ 4892634 w 8573196"/>
              <a:gd name="connsiteY12" fmla="*/ 643048 h 6518135"/>
              <a:gd name="connsiteX13" fmla="*/ 4845132 w 8573196"/>
              <a:gd name="connsiteY13" fmla="*/ 666798 h 6518135"/>
              <a:gd name="connsiteX14" fmla="*/ 4773880 w 8573196"/>
              <a:gd name="connsiteY14" fmla="*/ 738050 h 6518135"/>
              <a:gd name="connsiteX15" fmla="*/ 4726379 w 8573196"/>
              <a:gd name="connsiteY15" fmla="*/ 761801 h 6518135"/>
              <a:gd name="connsiteX16" fmla="*/ 4583875 w 8573196"/>
              <a:gd name="connsiteY16" fmla="*/ 785552 h 6518135"/>
              <a:gd name="connsiteX17" fmla="*/ 4370119 w 8573196"/>
              <a:gd name="connsiteY17" fmla="*/ 821178 h 6518135"/>
              <a:gd name="connsiteX18" fmla="*/ 4334493 w 8573196"/>
              <a:gd name="connsiteY18" fmla="*/ 833053 h 6518135"/>
              <a:gd name="connsiteX19" fmla="*/ 4239491 w 8573196"/>
              <a:gd name="connsiteY19" fmla="*/ 844928 h 6518135"/>
              <a:gd name="connsiteX20" fmla="*/ 4203865 w 8573196"/>
              <a:gd name="connsiteY20" fmla="*/ 856804 h 6518135"/>
              <a:gd name="connsiteX21" fmla="*/ 4168239 w 8573196"/>
              <a:gd name="connsiteY21" fmla="*/ 880554 h 6518135"/>
              <a:gd name="connsiteX22" fmla="*/ 4120737 w 8573196"/>
              <a:gd name="connsiteY22" fmla="*/ 892430 h 6518135"/>
              <a:gd name="connsiteX23" fmla="*/ 4085111 w 8573196"/>
              <a:gd name="connsiteY23" fmla="*/ 904305 h 6518135"/>
              <a:gd name="connsiteX24" fmla="*/ 4049485 w 8573196"/>
              <a:gd name="connsiteY24" fmla="*/ 939931 h 6518135"/>
              <a:gd name="connsiteX25" fmla="*/ 3978234 w 8573196"/>
              <a:gd name="connsiteY25" fmla="*/ 987432 h 6518135"/>
              <a:gd name="connsiteX26" fmla="*/ 3895106 w 8573196"/>
              <a:gd name="connsiteY26" fmla="*/ 1046809 h 6518135"/>
              <a:gd name="connsiteX27" fmla="*/ 3835730 w 8573196"/>
              <a:gd name="connsiteY27" fmla="*/ 1094310 h 6518135"/>
              <a:gd name="connsiteX28" fmla="*/ 3811979 w 8573196"/>
              <a:gd name="connsiteY28" fmla="*/ 1129936 h 6518135"/>
              <a:gd name="connsiteX29" fmla="*/ 3752602 w 8573196"/>
              <a:gd name="connsiteY29" fmla="*/ 1165562 h 6518135"/>
              <a:gd name="connsiteX30" fmla="*/ 3693226 w 8573196"/>
              <a:gd name="connsiteY30" fmla="*/ 1236814 h 6518135"/>
              <a:gd name="connsiteX31" fmla="*/ 3633849 w 8573196"/>
              <a:gd name="connsiteY31" fmla="*/ 1284315 h 6518135"/>
              <a:gd name="connsiteX32" fmla="*/ 3598223 w 8573196"/>
              <a:gd name="connsiteY32" fmla="*/ 1331817 h 6518135"/>
              <a:gd name="connsiteX33" fmla="*/ 3538846 w 8573196"/>
              <a:gd name="connsiteY33" fmla="*/ 1403069 h 6518135"/>
              <a:gd name="connsiteX34" fmla="*/ 3503221 w 8573196"/>
              <a:gd name="connsiteY34" fmla="*/ 1474321 h 6518135"/>
              <a:gd name="connsiteX35" fmla="*/ 3455719 w 8573196"/>
              <a:gd name="connsiteY35" fmla="*/ 1545572 h 6518135"/>
              <a:gd name="connsiteX36" fmla="*/ 3396343 w 8573196"/>
              <a:gd name="connsiteY36" fmla="*/ 1676201 h 6518135"/>
              <a:gd name="connsiteX37" fmla="*/ 3372592 w 8573196"/>
              <a:gd name="connsiteY37" fmla="*/ 1759328 h 6518135"/>
              <a:gd name="connsiteX38" fmla="*/ 3336966 w 8573196"/>
              <a:gd name="connsiteY38" fmla="*/ 1783079 h 6518135"/>
              <a:gd name="connsiteX39" fmla="*/ 3289465 w 8573196"/>
              <a:gd name="connsiteY39" fmla="*/ 1866206 h 6518135"/>
              <a:gd name="connsiteX40" fmla="*/ 3230088 w 8573196"/>
              <a:gd name="connsiteY40" fmla="*/ 1949334 h 6518135"/>
              <a:gd name="connsiteX41" fmla="*/ 3206337 w 8573196"/>
              <a:gd name="connsiteY41" fmla="*/ 1996835 h 6518135"/>
              <a:gd name="connsiteX42" fmla="*/ 3194462 w 8573196"/>
              <a:gd name="connsiteY42" fmla="*/ 2032461 h 6518135"/>
              <a:gd name="connsiteX43" fmla="*/ 3146961 w 8573196"/>
              <a:gd name="connsiteY43" fmla="*/ 2079962 h 6518135"/>
              <a:gd name="connsiteX44" fmla="*/ 3135085 w 8573196"/>
              <a:gd name="connsiteY44" fmla="*/ 2115588 h 6518135"/>
              <a:gd name="connsiteX45" fmla="*/ 3051958 w 8573196"/>
              <a:gd name="connsiteY45" fmla="*/ 2222466 h 6518135"/>
              <a:gd name="connsiteX46" fmla="*/ 3016332 w 8573196"/>
              <a:gd name="connsiteY46" fmla="*/ 2246217 h 6518135"/>
              <a:gd name="connsiteX47" fmla="*/ 2992582 w 8573196"/>
              <a:gd name="connsiteY47" fmla="*/ 2281843 h 6518135"/>
              <a:gd name="connsiteX48" fmla="*/ 2956956 w 8573196"/>
              <a:gd name="connsiteY48" fmla="*/ 2305593 h 6518135"/>
              <a:gd name="connsiteX49" fmla="*/ 2897579 w 8573196"/>
              <a:gd name="connsiteY49" fmla="*/ 2376845 h 6518135"/>
              <a:gd name="connsiteX50" fmla="*/ 2873828 w 8573196"/>
              <a:gd name="connsiteY50" fmla="*/ 2424347 h 6518135"/>
              <a:gd name="connsiteX51" fmla="*/ 2826327 w 8573196"/>
              <a:gd name="connsiteY51" fmla="*/ 2471848 h 6518135"/>
              <a:gd name="connsiteX52" fmla="*/ 2719449 w 8573196"/>
              <a:gd name="connsiteY52" fmla="*/ 2543100 h 6518135"/>
              <a:gd name="connsiteX53" fmla="*/ 2683823 w 8573196"/>
              <a:gd name="connsiteY53" fmla="*/ 2590601 h 6518135"/>
              <a:gd name="connsiteX54" fmla="*/ 2636322 w 8573196"/>
              <a:gd name="connsiteY54" fmla="*/ 2602476 h 6518135"/>
              <a:gd name="connsiteX55" fmla="*/ 2600696 w 8573196"/>
              <a:gd name="connsiteY55" fmla="*/ 2638102 h 6518135"/>
              <a:gd name="connsiteX56" fmla="*/ 2588821 w 8573196"/>
              <a:gd name="connsiteY56" fmla="*/ 2673728 h 6518135"/>
              <a:gd name="connsiteX57" fmla="*/ 2481943 w 8573196"/>
              <a:gd name="connsiteY57" fmla="*/ 2768731 h 6518135"/>
              <a:gd name="connsiteX58" fmla="*/ 2422566 w 8573196"/>
              <a:gd name="connsiteY58" fmla="*/ 2804357 h 6518135"/>
              <a:gd name="connsiteX59" fmla="*/ 2351314 w 8573196"/>
              <a:gd name="connsiteY59" fmla="*/ 2851858 h 6518135"/>
              <a:gd name="connsiteX60" fmla="*/ 2315688 w 8573196"/>
              <a:gd name="connsiteY60" fmla="*/ 2875609 h 6518135"/>
              <a:gd name="connsiteX61" fmla="*/ 2280062 w 8573196"/>
              <a:gd name="connsiteY61" fmla="*/ 2887484 h 6518135"/>
              <a:gd name="connsiteX62" fmla="*/ 2232561 w 8573196"/>
              <a:gd name="connsiteY62" fmla="*/ 2923110 h 6518135"/>
              <a:gd name="connsiteX63" fmla="*/ 2125683 w 8573196"/>
              <a:gd name="connsiteY63" fmla="*/ 2970611 h 6518135"/>
              <a:gd name="connsiteX64" fmla="*/ 2078182 w 8573196"/>
              <a:gd name="connsiteY64" fmla="*/ 2994362 h 6518135"/>
              <a:gd name="connsiteX65" fmla="*/ 2006930 w 8573196"/>
              <a:gd name="connsiteY65" fmla="*/ 3018113 h 6518135"/>
              <a:gd name="connsiteX66" fmla="*/ 1959428 w 8573196"/>
              <a:gd name="connsiteY66" fmla="*/ 3041863 h 6518135"/>
              <a:gd name="connsiteX67" fmla="*/ 1911927 w 8573196"/>
              <a:gd name="connsiteY67" fmla="*/ 3053739 h 6518135"/>
              <a:gd name="connsiteX68" fmla="*/ 1864426 w 8573196"/>
              <a:gd name="connsiteY68" fmla="*/ 3077489 h 6518135"/>
              <a:gd name="connsiteX69" fmla="*/ 1816924 w 8573196"/>
              <a:gd name="connsiteY69" fmla="*/ 3089365 h 6518135"/>
              <a:gd name="connsiteX70" fmla="*/ 1757548 w 8573196"/>
              <a:gd name="connsiteY70" fmla="*/ 3113115 h 6518135"/>
              <a:gd name="connsiteX71" fmla="*/ 1686296 w 8573196"/>
              <a:gd name="connsiteY71" fmla="*/ 3136866 h 6518135"/>
              <a:gd name="connsiteX72" fmla="*/ 1626919 w 8573196"/>
              <a:gd name="connsiteY72" fmla="*/ 3172492 h 6518135"/>
              <a:gd name="connsiteX73" fmla="*/ 1555667 w 8573196"/>
              <a:gd name="connsiteY73" fmla="*/ 3184367 h 6518135"/>
              <a:gd name="connsiteX74" fmla="*/ 1496291 w 8573196"/>
              <a:gd name="connsiteY74" fmla="*/ 3208118 h 6518135"/>
              <a:gd name="connsiteX75" fmla="*/ 1365662 w 8573196"/>
              <a:gd name="connsiteY75" fmla="*/ 3231869 h 6518135"/>
              <a:gd name="connsiteX76" fmla="*/ 1080654 w 8573196"/>
              <a:gd name="connsiteY76" fmla="*/ 3267495 h 6518135"/>
              <a:gd name="connsiteX77" fmla="*/ 985652 w 8573196"/>
              <a:gd name="connsiteY77" fmla="*/ 3314996 h 6518135"/>
              <a:gd name="connsiteX78" fmla="*/ 926275 w 8573196"/>
              <a:gd name="connsiteY78" fmla="*/ 3326871 h 6518135"/>
              <a:gd name="connsiteX79" fmla="*/ 855023 w 8573196"/>
              <a:gd name="connsiteY79" fmla="*/ 3338747 h 6518135"/>
              <a:gd name="connsiteX80" fmla="*/ 712519 w 8573196"/>
              <a:gd name="connsiteY80" fmla="*/ 3386248 h 6518135"/>
              <a:gd name="connsiteX81" fmla="*/ 641267 w 8573196"/>
              <a:gd name="connsiteY81" fmla="*/ 3409998 h 6518135"/>
              <a:gd name="connsiteX82" fmla="*/ 581891 w 8573196"/>
              <a:gd name="connsiteY82" fmla="*/ 3433749 h 6518135"/>
              <a:gd name="connsiteX83" fmla="*/ 534389 w 8573196"/>
              <a:gd name="connsiteY83" fmla="*/ 3445624 h 6518135"/>
              <a:gd name="connsiteX84" fmla="*/ 439387 w 8573196"/>
              <a:gd name="connsiteY84" fmla="*/ 3481250 h 6518135"/>
              <a:gd name="connsiteX85" fmla="*/ 403761 w 8573196"/>
              <a:gd name="connsiteY85" fmla="*/ 3493126 h 6518135"/>
              <a:gd name="connsiteX86" fmla="*/ 320634 w 8573196"/>
              <a:gd name="connsiteY86" fmla="*/ 3564378 h 6518135"/>
              <a:gd name="connsiteX87" fmla="*/ 273132 w 8573196"/>
              <a:gd name="connsiteY87" fmla="*/ 3623754 h 6518135"/>
              <a:gd name="connsiteX88" fmla="*/ 237506 w 8573196"/>
              <a:gd name="connsiteY88" fmla="*/ 3659380 h 6518135"/>
              <a:gd name="connsiteX89" fmla="*/ 213756 w 8573196"/>
              <a:gd name="connsiteY89" fmla="*/ 3706882 h 6518135"/>
              <a:gd name="connsiteX90" fmla="*/ 178130 w 8573196"/>
              <a:gd name="connsiteY90" fmla="*/ 3754383 h 6518135"/>
              <a:gd name="connsiteX91" fmla="*/ 154379 w 8573196"/>
              <a:gd name="connsiteY91" fmla="*/ 3825635 h 6518135"/>
              <a:gd name="connsiteX92" fmla="*/ 95002 w 8573196"/>
              <a:gd name="connsiteY92" fmla="*/ 3980014 h 6518135"/>
              <a:gd name="connsiteX93" fmla="*/ 59376 w 8573196"/>
              <a:gd name="connsiteY93" fmla="*/ 4098767 h 6518135"/>
              <a:gd name="connsiteX94" fmla="*/ 23750 w 8573196"/>
              <a:gd name="connsiteY94" fmla="*/ 4217521 h 6518135"/>
              <a:gd name="connsiteX95" fmla="*/ 0 w 8573196"/>
              <a:gd name="connsiteY95" fmla="*/ 4360024 h 6518135"/>
              <a:gd name="connsiteX96" fmla="*/ 23750 w 8573196"/>
              <a:gd name="connsiteY96" fmla="*/ 4740035 h 6518135"/>
              <a:gd name="connsiteX97" fmla="*/ 59376 w 8573196"/>
              <a:gd name="connsiteY97" fmla="*/ 4775661 h 6518135"/>
              <a:gd name="connsiteX98" fmla="*/ 95002 w 8573196"/>
              <a:gd name="connsiteY98" fmla="*/ 4823162 h 6518135"/>
              <a:gd name="connsiteX99" fmla="*/ 118753 w 8573196"/>
              <a:gd name="connsiteY99" fmla="*/ 4870663 h 6518135"/>
              <a:gd name="connsiteX100" fmla="*/ 166254 w 8573196"/>
              <a:gd name="connsiteY100" fmla="*/ 4918165 h 6518135"/>
              <a:gd name="connsiteX101" fmla="*/ 249382 w 8573196"/>
              <a:gd name="connsiteY101" fmla="*/ 5013167 h 6518135"/>
              <a:gd name="connsiteX102" fmla="*/ 320634 w 8573196"/>
              <a:gd name="connsiteY102" fmla="*/ 5060669 h 6518135"/>
              <a:gd name="connsiteX103" fmla="*/ 380010 w 8573196"/>
              <a:gd name="connsiteY103" fmla="*/ 5108170 h 6518135"/>
              <a:gd name="connsiteX104" fmla="*/ 403761 w 8573196"/>
              <a:gd name="connsiteY104" fmla="*/ 5179422 h 6518135"/>
              <a:gd name="connsiteX105" fmla="*/ 451262 w 8573196"/>
              <a:gd name="connsiteY105" fmla="*/ 5262549 h 6518135"/>
              <a:gd name="connsiteX106" fmla="*/ 475013 w 8573196"/>
              <a:gd name="connsiteY106" fmla="*/ 5369427 h 6518135"/>
              <a:gd name="connsiteX107" fmla="*/ 581891 w 8573196"/>
              <a:gd name="connsiteY107" fmla="*/ 5618809 h 6518135"/>
              <a:gd name="connsiteX108" fmla="*/ 724395 w 8573196"/>
              <a:gd name="connsiteY108" fmla="*/ 5927567 h 6518135"/>
              <a:gd name="connsiteX109" fmla="*/ 760021 w 8573196"/>
              <a:gd name="connsiteY109" fmla="*/ 5998819 h 6518135"/>
              <a:gd name="connsiteX110" fmla="*/ 831272 w 8573196"/>
              <a:gd name="connsiteY110" fmla="*/ 6093822 h 6518135"/>
              <a:gd name="connsiteX111" fmla="*/ 878774 w 8573196"/>
              <a:gd name="connsiteY111" fmla="*/ 6153198 h 6518135"/>
              <a:gd name="connsiteX112" fmla="*/ 1033153 w 8573196"/>
              <a:gd name="connsiteY112" fmla="*/ 6236326 h 6518135"/>
              <a:gd name="connsiteX113" fmla="*/ 1116280 w 8573196"/>
              <a:gd name="connsiteY113" fmla="*/ 6271952 h 6518135"/>
              <a:gd name="connsiteX114" fmla="*/ 1246909 w 8573196"/>
              <a:gd name="connsiteY114" fmla="*/ 6331328 h 6518135"/>
              <a:gd name="connsiteX115" fmla="*/ 1341911 w 8573196"/>
              <a:gd name="connsiteY115" fmla="*/ 6366954 h 6518135"/>
              <a:gd name="connsiteX116" fmla="*/ 1401288 w 8573196"/>
              <a:gd name="connsiteY116" fmla="*/ 6390705 h 6518135"/>
              <a:gd name="connsiteX117" fmla="*/ 1555667 w 8573196"/>
              <a:gd name="connsiteY117" fmla="*/ 6426331 h 6518135"/>
              <a:gd name="connsiteX118" fmla="*/ 1638795 w 8573196"/>
              <a:gd name="connsiteY118" fmla="*/ 6450082 h 6518135"/>
              <a:gd name="connsiteX119" fmla="*/ 1959428 w 8573196"/>
              <a:gd name="connsiteY119" fmla="*/ 6473832 h 6518135"/>
              <a:gd name="connsiteX120" fmla="*/ 2434441 w 8573196"/>
              <a:gd name="connsiteY120" fmla="*/ 6461957 h 6518135"/>
              <a:gd name="connsiteX121" fmla="*/ 2576945 w 8573196"/>
              <a:gd name="connsiteY121" fmla="*/ 6414456 h 6518135"/>
              <a:gd name="connsiteX122" fmla="*/ 3645724 w 8573196"/>
              <a:gd name="connsiteY122" fmla="*/ 6438206 h 6518135"/>
              <a:gd name="connsiteX123" fmla="*/ 4512623 w 8573196"/>
              <a:gd name="connsiteY123" fmla="*/ 6497583 h 6518135"/>
              <a:gd name="connsiteX124" fmla="*/ 5094514 w 8573196"/>
              <a:gd name="connsiteY124" fmla="*/ 6438206 h 6518135"/>
              <a:gd name="connsiteX125" fmla="*/ 5165766 w 8573196"/>
              <a:gd name="connsiteY125" fmla="*/ 6378830 h 6518135"/>
              <a:gd name="connsiteX126" fmla="*/ 5367646 w 8573196"/>
              <a:gd name="connsiteY126" fmla="*/ 6390705 h 6518135"/>
              <a:gd name="connsiteX127" fmla="*/ 5569527 w 8573196"/>
              <a:gd name="connsiteY127" fmla="*/ 6414456 h 6518135"/>
              <a:gd name="connsiteX128" fmla="*/ 5688280 w 8573196"/>
              <a:gd name="connsiteY128" fmla="*/ 6426331 h 6518135"/>
              <a:gd name="connsiteX129" fmla="*/ 5783283 w 8573196"/>
              <a:gd name="connsiteY129" fmla="*/ 6450082 h 6518135"/>
              <a:gd name="connsiteX130" fmla="*/ 6127667 w 8573196"/>
              <a:gd name="connsiteY130" fmla="*/ 6473832 h 6518135"/>
              <a:gd name="connsiteX131" fmla="*/ 7030192 w 8573196"/>
              <a:gd name="connsiteY131" fmla="*/ 6461957 h 6518135"/>
              <a:gd name="connsiteX132" fmla="*/ 7137070 w 8573196"/>
              <a:gd name="connsiteY132" fmla="*/ 6450082 h 6518135"/>
              <a:gd name="connsiteX133" fmla="*/ 7457704 w 8573196"/>
              <a:gd name="connsiteY133" fmla="*/ 6426331 h 6518135"/>
              <a:gd name="connsiteX134" fmla="*/ 7552706 w 8573196"/>
              <a:gd name="connsiteY134" fmla="*/ 6390705 h 6518135"/>
              <a:gd name="connsiteX135" fmla="*/ 7635834 w 8573196"/>
              <a:gd name="connsiteY135" fmla="*/ 6378830 h 6518135"/>
              <a:gd name="connsiteX136" fmla="*/ 7778337 w 8573196"/>
              <a:gd name="connsiteY136" fmla="*/ 6366954 h 6518135"/>
              <a:gd name="connsiteX137" fmla="*/ 7897091 w 8573196"/>
              <a:gd name="connsiteY137" fmla="*/ 6355079 h 6518135"/>
              <a:gd name="connsiteX138" fmla="*/ 7968343 w 8573196"/>
              <a:gd name="connsiteY138" fmla="*/ 6331328 h 6518135"/>
              <a:gd name="connsiteX139" fmla="*/ 8003969 w 8573196"/>
              <a:gd name="connsiteY139" fmla="*/ 6319453 h 6518135"/>
              <a:gd name="connsiteX140" fmla="*/ 8253350 w 8573196"/>
              <a:gd name="connsiteY140" fmla="*/ 6283827 h 6518135"/>
              <a:gd name="connsiteX141" fmla="*/ 8312727 w 8573196"/>
              <a:gd name="connsiteY141" fmla="*/ 6188824 h 6518135"/>
              <a:gd name="connsiteX142" fmla="*/ 8324602 w 8573196"/>
              <a:gd name="connsiteY142" fmla="*/ 6153198 h 6518135"/>
              <a:gd name="connsiteX143" fmla="*/ 8336478 w 8573196"/>
              <a:gd name="connsiteY143" fmla="*/ 6105697 h 6518135"/>
              <a:gd name="connsiteX144" fmla="*/ 8372104 w 8573196"/>
              <a:gd name="connsiteY144" fmla="*/ 6046321 h 6518135"/>
              <a:gd name="connsiteX145" fmla="*/ 8395854 w 8573196"/>
              <a:gd name="connsiteY145" fmla="*/ 5951318 h 6518135"/>
              <a:gd name="connsiteX146" fmla="*/ 8407730 w 8573196"/>
              <a:gd name="connsiteY146" fmla="*/ 5820689 h 6518135"/>
              <a:gd name="connsiteX147" fmla="*/ 8431480 w 8573196"/>
              <a:gd name="connsiteY147" fmla="*/ 5773188 h 6518135"/>
              <a:gd name="connsiteX148" fmla="*/ 8478982 w 8573196"/>
              <a:gd name="connsiteY148" fmla="*/ 5666310 h 6518135"/>
              <a:gd name="connsiteX149" fmla="*/ 8490857 w 8573196"/>
              <a:gd name="connsiteY149" fmla="*/ 5595058 h 6518135"/>
              <a:gd name="connsiteX150" fmla="*/ 8514608 w 8573196"/>
              <a:gd name="connsiteY150" fmla="*/ 5523806 h 6518135"/>
              <a:gd name="connsiteX151" fmla="*/ 8538358 w 8573196"/>
              <a:gd name="connsiteY151" fmla="*/ 5440679 h 6518135"/>
              <a:gd name="connsiteX152" fmla="*/ 8538358 w 8573196"/>
              <a:gd name="connsiteY152" fmla="*/ 3493126 h 6518135"/>
              <a:gd name="connsiteX153" fmla="*/ 8526483 w 8573196"/>
              <a:gd name="connsiteY153" fmla="*/ 3409998 h 6518135"/>
              <a:gd name="connsiteX154" fmla="*/ 8502732 w 8573196"/>
              <a:gd name="connsiteY154" fmla="*/ 3326871 h 6518135"/>
              <a:gd name="connsiteX155" fmla="*/ 8490857 w 8573196"/>
              <a:gd name="connsiteY155" fmla="*/ 3243744 h 6518135"/>
              <a:gd name="connsiteX156" fmla="*/ 8478982 w 8573196"/>
              <a:gd name="connsiteY156" fmla="*/ 3041863 h 6518135"/>
              <a:gd name="connsiteX157" fmla="*/ 8455231 w 8573196"/>
              <a:gd name="connsiteY157" fmla="*/ 2412471 h 6518135"/>
              <a:gd name="connsiteX158" fmla="*/ 8443356 w 8573196"/>
              <a:gd name="connsiteY158" fmla="*/ 2317469 h 6518135"/>
              <a:gd name="connsiteX159" fmla="*/ 8431480 w 8573196"/>
              <a:gd name="connsiteY159" fmla="*/ 2198715 h 6518135"/>
              <a:gd name="connsiteX160" fmla="*/ 8395854 w 8573196"/>
              <a:gd name="connsiteY160" fmla="*/ 2079962 h 6518135"/>
              <a:gd name="connsiteX161" fmla="*/ 8372104 w 8573196"/>
              <a:gd name="connsiteY161" fmla="*/ 1818705 h 6518135"/>
              <a:gd name="connsiteX162" fmla="*/ 8336478 w 8573196"/>
              <a:gd name="connsiteY162" fmla="*/ 1676201 h 6518135"/>
              <a:gd name="connsiteX163" fmla="*/ 8288976 w 8573196"/>
              <a:gd name="connsiteY163" fmla="*/ 1403069 h 6518135"/>
              <a:gd name="connsiteX164" fmla="*/ 8265226 w 8573196"/>
              <a:gd name="connsiteY164" fmla="*/ 1260565 h 6518135"/>
              <a:gd name="connsiteX165" fmla="*/ 8170223 w 8573196"/>
              <a:gd name="connsiteY165" fmla="*/ 916180 h 6518135"/>
              <a:gd name="connsiteX166" fmla="*/ 8110846 w 8573196"/>
              <a:gd name="connsiteY166" fmla="*/ 749926 h 6518135"/>
              <a:gd name="connsiteX167" fmla="*/ 8098971 w 8573196"/>
              <a:gd name="connsiteY167" fmla="*/ 654923 h 6518135"/>
              <a:gd name="connsiteX168" fmla="*/ 8075221 w 8573196"/>
              <a:gd name="connsiteY168" fmla="*/ 548045 h 6518135"/>
              <a:gd name="connsiteX169" fmla="*/ 8063345 w 8573196"/>
              <a:gd name="connsiteY169" fmla="*/ 417417 h 6518135"/>
              <a:gd name="connsiteX170" fmla="*/ 7932717 w 8573196"/>
              <a:gd name="connsiteY170" fmla="*/ 405541 h 6518135"/>
              <a:gd name="connsiteX171" fmla="*/ 7885215 w 8573196"/>
              <a:gd name="connsiteY171" fmla="*/ 381791 h 6518135"/>
              <a:gd name="connsiteX172" fmla="*/ 7837714 w 8573196"/>
              <a:gd name="connsiteY172" fmla="*/ 369915 h 6518135"/>
              <a:gd name="connsiteX173" fmla="*/ 7730836 w 8573196"/>
              <a:gd name="connsiteY173" fmla="*/ 286788 h 6518135"/>
              <a:gd name="connsiteX174" fmla="*/ 7683335 w 8573196"/>
              <a:gd name="connsiteY174" fmla="*/ 251162 h 6518135"/>
              <a:gd name="connsiteX175" fmla="*/ 7635834 w 8573196"/>
              <a:gd name="connsiteY175" fmla="*/ 215536 h 6518135"/>
              <a:gd name="connsiteX176" fmla="*/ 7481454 w 8573196"/>
              <a:gd name="connsiteY176" fmla="*/ 84908 h 6518135"/>
              <a:gd name="connsiteX177" fmla="*/ 7445828 w 8573196"/>
              <a:gd name="connsiteY177" fmla="*/ 73032 h 6518135"/>
              <a:gd name="connsiteX178" fmla="*/ 7410202 w 8573196"/>
              <a:gd name="connsiteY178" fmla="*/ 49282 h 6518135"/>
              <a:gd name="connsiteX179" fmla="*/ 7350826 w 8573196"/>
              <a:gd name="connsiteY179" fmla="*/ 37406 h 6518135"/>
              <a:gd name="connsiteX180" fmla="*/ 7315200 w 8573196"/>
              <a:gd name="connsiteY180" fmla="*/ 13656 h 6518135"/>
              <a:gd name="connsiteX181" fmla="*/ 7125195 w 8573196"/>
              <a:gd name="connsiteY181" fmla="*/ 25531 h 6518135"/>
              <a:gd name="connsiteX182" fmla="*/ 7018317 w 8573196"/>
              <a:gd name="connsiteY182" fmla="*/ 96783 h 6518135"/>
              <a:gd name="connsiteX183" fmla="*/ 6970815 w 8573196"/>
              <a:gd name="connsiteY183" fmla="*/ 144284 h 6518135"/>
              <a:gd name="connsiteX184" fmla="*/ 6863937 w 8573196"/>
              <a:gd name="connsiteY184" fmla="*/ 215536 h 6518135"/>
              <a:gd name="connsiteX185" fmla="*/ 6816436 w 8573196"/>
              <a:gd name="connsiteY185" fmla="*/ 274913 h 6518135"/>
              <a:gd name="connsiteX186" fmla="*/ 6757059 w 8573196"/>
              <a:gd name="connsiteY186" fmla="*/ 310539 h 6518135"/>
              <a:gd name="connsiteX187" fmla="*/ 6721434 w 8573196"/>
              <a:gd name="connsiteY187" fmla="*/ 346165 h 6518135"/>
              <a:gd name="connsiteX188" fmla="*/ 6614556 w 8573196"/>
              <a:gd name="connsiteY188" fmla="*/ 393666 h 6518135"/>
              <a:gd name="connsiteX189" fmla="*/ 6507678 w 8573196"/>
              <a:gd name="connsiteY189" fmla="*/ 417417 h 6518135"/>
              <a:gd name="connsiteX190" fmla="*/ 6400800 w 8573196"/>
              <a:gd name="connsiteY190" fmla="*/ 429292 h 6518135"/>
              <a:gd name="connsiteX191" fmla="*/ 6056415 w 8573196"/>
              <a:gd name="connsiteY191" fmla="*/ 417417 h 6518135"/>
              <a:gd name="connsiteX192" fmla="*/ 6020789 w 8573196"/>
              <a:gd name="connsiteY192" fmla="*/ 393666 h 6518135"/>
              <a:gd name="connsiteX193" fmla="*/ 5985163 w 8573196"/>
              <a:gd name="connsiteY193" fmla="*/ 381791 h 6518135"/>
              <a:gd name="connsiteX194" fmla="*/ 5913911 w 8573196"/>
              <a:gd name="connsiteY194" fmla="*/ 334289 h 65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8573196" h="6518135">
                <a:moveTo>
                  <a:pt x="5913911" y="334289"/>
                </a:moveTo>
                <a:lnTo>
                  <a:pt x="5913911" y="334289"/>
                </a:lnTo>
                <a:cubicBezTo>
                  <a:pt x="5882244" y="346164"/>
                  <a:pt x="5850994" y="359220"/>
                  <a:pt x="5818909" y="369915"/>
                </a:cubicBezTo>
                <a:cubicBezTo>
                  <a:pt x="5803426" y="375076"/>
                  <a:pt x="5787340" y="378250"/>
                  <a:pt x="5771408" y="381791"/>
                </a:cubicBezTo>
                <a:cubicBezTo>
                  <a:pt x="5721625" y="392854"/>
                  <a:pt x="5692330" y="396949"/>
                  <a:pt x="5640779" y="405541"/>
                </a:cubicBezTo>
                <a:cubicBezTo>
                  <a:pt x="5554985" y="434140"/>
                  <a:pt x="5647969" y="406167"/>
                  <a:pt x="5474524" y="429292"/>
                </a:cubicBezTo>
                <a:cubicBezTo>
                  <a:pt x="5456165" y="431740"/>
                  <a:pt x="5410841" y="445565"/>
                  <a:pt x="5391397" y="453043"/>
                </a:cubicBezTo>
                <a:cubicBezTo>
                  <a:pt x="5351605" y="468348"/>
                  <a:pt x="5315017" y="495836"/>
                  <a:pt x="5272644" y="500544"/>
                </a:cubicBezTo>
                <a:lnTo>
                  <a:pt x="5165766" y="512419"/>
                </a:lnTo>
                <a:cubicBezTo>
                  <a:pt x="5123724" y="526434"/>
                  <a:pt x="5126659" y="523590"/>
                  <a:pt x="5082639" y="548045"/>
                </a:cubicBezTo>
                <a:cubicBezTo>
                  <a:pt x="5062462" y="559254"/>
                  <a:pt x="5044354" y="574297"/>
                  <a:pt x="5023262" y="583671"/>
                </a:cubicBezTo>
                <a:cubicBezTo>
                  <a:pt x="5008348" y="590300"/>
                  <a:pt x="4991043" y="589816"/>
                  <a:pt x="4975761" y="595547"/>
                </a:cubicBezTo>
                <a:cubicBezTo>
                  <a:pt x="4923547" y="615127"/>
                  <a:pt x="4936495" y="617984"/>
                  <a:pt x="4892634" y="643048"/>
                </a:cubicBezTo>
                <a:cubicBezTo>
                  <a:pt x="4877264" y="651831"/>
                  <a:pt x="4860966" y="658881"/>
                  <a:pt x="4845132" y="666798"/>
                </a:cubicBezTo>
                <a:cubicBezTo>
                  <a:pt x="4821381" y="690549"/>
                  <a:pt x="4803922" y="723029"/>
                  <a:pt x="4773880" y="738050"/>
                </a:cubicBezTo>
                <a:cubicBezTo>
                  <a:pt x="4758046" y="745967"/>
                  <a:pt x="4743173" y="756203"/>
                  <a:pt x="4726379" y="761801"/>
                </a:cubicBezTo>
                <a:cubicBezTo>
                  <a:pt x="4700338" y="770481"/>
                  <a:pt x="4602694" y="782863"/>
                  <a:pt x="4583875" y="785552"/>
                </a:cubicBezTo>
                <a:cubicBezTo>
                  <a:pt x="4445415" y="831704"/>
                  <a:pt x="4579435" y="793269"/>
                  <a:pt x="4370119" y="821178"/>
                </a:cubicBezTo>
                <a:cubicBezTo>
                  <a:pt x="4357711" y="822832"/>
                  <a:pt x="4346809" y="830814"/>
                  <a:pt x="4334493" y="833053"/>
                </a:cubicBezTo>
                <a:cubicBezTo>
                  <a:pt x="4303094" y="838762"/>
                  <a:pt x="4271158" y="840970"/>
                  <a:pt x="4239491" y="844928"/>
                </a:cubicBezTo>
                <a:cubicBezTo>
                  <a:pt x="4227616" y="848887"/>
                  <a:pt x="4215061" y="851206"/>
                  <a:pt x="4203865" y="856804"/>
                </a:cubicBezTo>
                <a:cubicBezTo>
                  <a:pt x="4191100" y="863187"/>
                  <a:pt x="4181357" y="874932"/>
                  <a:pt x="4168239" y="880554"/>
                </a:cubicBezTo>
                <a:cubicBezTo>
                  <a:pt x="4153237" y="886983"/>
                  <a:pt x="4136430" y="887946"/>
                  <a:pt x="4120737" y="892430"/>
                </a:cubicBezTo>
                <a:cubicBezTo>
                  <a:pt x="4108701" y="895869"/>
                  <a:pt x="4096986" y="900347"/>
                  <a:pt x="4085111" y="904305"/>
                </a:cubicBezTo>
                <a:cubicBezTo>
                  <a:pt x="4073236" y="916180"/>
                  <a:pt x="4062742" y="929620"/>
                  <a:pt x="4049485" y="939931"/>
                </a:cubicBezTo>
                <a:cubicBezTo>
                  <a:pt x="4026953" y="957456"/>
                  <a:pt x="3998418" y="967248"/>
                  <a:pt x="3978234" y="987432"/>
                </a:cubicBezTo>
                <a:cubicBezTo>
                  <a:pt x="3921881" y="1043785"/>
                  <a:pt x="3951976" y="1027853"/>
                  <a:pt x="3895106" y="1046809"/>
                </a:cubicBezTo>
                <a:cubicBezTo>
                  <a:pt x="3875314" y="1062643"/>
                  <a:pt x="3853652" y="1076388"/>
                  <a:pt x="3835730" y="1094310"/>
                </a:cubicBezTo>
                <a:cubicBezTo>
                  <a:pt x="3825638" y="1104402"/>
                  <a:pt x="3822815" y="1120648"/>
                  <a:pt x="3811979" y="1129936"/>
                </a:cubicBezTo>
                <a:cubicBezTo>
                  <a:pt x="3794454" y="1144957"/>
                  <a:pt x="3772394" y="1153687"/>
                  <a:pt x="3752602" y="1165562"/>
                </a:cubicBezTo>
                <a:cubicBezTo>
                  <a:pt x="3727307" y="1203506"/>
                  <a:pt x="3729801" y="1204811"/>
                  <a:pt x="3693226" y="1236814"/>
                </a:cubicBezTo>
                <a:cubicBezTo>
                  <a:pt x="3674151" y="1253505"/>
                  <a:pt x="3651772" y="1266392"/>
                  <a:pt x="3633849" y="1284315"/>
                </a:cubicBezTo>
                <a:cubicBezTo>
                  <a:pt x="3619854" y="1298310"/>
                  <a:pt x="3610587" y="1316362"/>
                  <a:pt x="3598223" y="1331817"/>
                </a:cubicBezTo>
                <a:cubicBezTo>
                  <a:pt x="3578910" y="1355959"/>
                  <a:pt x="3555995" y="1377345"/>
                  <a:pt x="3538846" y="1403069"/>
                </a:cubicBezTo>
                <a:cubicBezTo>
                  <a:pt x="3524117" y="1425163"/>
                  <a:pt x="3516601" y="1451384"/>
                  <a:pt x="3503221" y="1474321"/>
                </a:cubicBezTo>
                <a:cubicBezTo>
                  <a:pt x="3488838" y="1498977"/>
                  <a:pt x="3470102" y="1520916"/>
                  <a:pt x="3455719" y="1545572"/>
                </a:cubicBezTo>
                <a:cubicBezTo>
                  <a:pt x="3436875" y="1577875"/>
                  <a:pt x="3408829" y="1638742"/>
                  <a:pt x="3396343" y="1676201"/>
                </a:cubicBezTo>
                <a:cubicBezTo>
                  <a:pt x="3395125" y="1679855"/>
                  <a:pt x="3379125" y="1751162"/>
                  <a:pt x="3372592" y="1759328"/>
                </a:cubicBezTo>
                <a:cubicBezTo>
                  <a:pt x="3363676" y="1770473"/>
                  <a:pt x="3348841" y="1775162"/>
                  <a:pt x="3336966" y="1783079"/>
                </a:cubicBezTo>
                <a:cubicBezTo>
                  <a:pt x="3313774" y="1829463"/>
                  <a:pt x="3317438" y="1827043"/>
                  <a:pt x="3289465" y="1866206"/>
                </a:cubicBezTo>
                <a:cubicBezTo>
                  <a:pt x="3271262" y="1891691"/>
                  <a:pt x="3246079" y="1921350"/>
                  <a:pt x="3230088" y="1949334"/>
                </a:cubicBezTo>
                <a:cubicBezTo>
                  <a:pt x="3221305" y="1964704"/>
                  <a:pt x="3213310" y="1980564"/>
                  <a:pt x="3206337" y="1996835"/>
                </a:cubicBezTo>
                <a:cubicBezTo>
                  <a:pt x="3201406" y="2008341"/>
                  <a:pt x="3201738" y="2022275"/>
                  <a:pt x="3194462" y="2032461"/>
                </a:cubicBezTo>
                <a:cubicBezTo>
                  <a:pt x="3181447" y="2050682"/>
                  <a:pt x="3162795" y="2064128"/>
                  <a:pt x="3146961" y="2079962"/>
                </a:cubicBezTo>
                <a:cubicBezTo>
                  <a:pt x="3143002" y="2091837"/>
                  <a:pt x="3141164" y="2104646"/>
                  <a:pt x="3135085" y="2115588"/>
                </a:cubicBezTo>
                <a:cubicBezTo>
                  <a:pt x="3112255" y="2156682"/>
                  <a:pt x="3087772" y="2192621"/>
                  <a:pt x="3051958" y="2222466"/>
                </a:cubicBezTo>
                <a:cubicBezTo>
                  <a:pt x="3040994" y="2231603"/>
                  <a:pt x="3028207" y="2238300"/>
                  <a:pt x="3016332" y="2246217"/>
                </a:cubicBezTo>
                <a:cubicBezTo>
                  <a:pt x="3008415" y="2258092"/>
                  <a:pt x="3002674" y="2271751"/>
                  <a:pt x="2992582" y="2281843"/>
                </a:cubicBezTo>
                <a:cubicBezTo>
                  <a:pt x="2982490" y="2291935"/>
                  <a:pt x="2966093" y="2294629"/>
                  <a:pt x="2956956" y="2305593"/>
                </a:cubicBezTo>
                <a:cubicBezTo>
                  <a:pt x="2881622" y="2395993"/>
                  <a:pt x="2984375" y="2318982"/>
                  <a:pt x="2897579" y="2376845"/>
                </a:cubicBezTo>
                <a:cubicBezTo>
                  <a:pt x="2889662" y="2392679"/>
                  <a:pt x="2884450" y="2410185"/>
                  <a:pt x="2873828" y="2424347"/>
                </a:cubicBezTo>
                <a:cubicBezTo>
                  <a:pt x="2860393" y="2442261"/>
                  <a:pt x="2843179" y="2457103"/>
                  <a:pt x="2826327" y="2471848"/>
                </a:cubicBezTo>
                <a:cubicBezTo>
                  <a:pt x="2790344" y="2503333"/>
                  <a:pt x="2760831" y="2518271"/>
                  <a:pt x="2719449" y="2543100"/>
                </a:cubicBezTo>
                <a:cubicBezTo>
                  <a:pt x="2707574" y="2558934"/>
                  <a:pt x="2699929" y="2579097"/>
                  <a:pt x="2683823" y="2590601"/>
                </a:cubicBezTo>
                <a:cubicBezTo>
                  <a:pt x="2670542" y="2600087"/>
                  <a:pt x="2650493" y="2594379"/>
                  <a:pt x="2636322" y="2602476"/>
                </a:cubicBezTo>
                <a:cubicBezTo>
                  <a:pt x="2621740" y="2610808"/>
                  <a:pt x="2612571" y="2626227"/>
                  <a:pt x="2600696" y="2638102"/>
                </a:cubicBezTo>
                <a:cubicBezTo>
                  <a:pt x="2596738" y="2649977"/>
                  <a:pt x="2596506" y="2663847"/>
                  <a:pt x="2588821" y="2673728"/>
                </a:cubicBezTo>
                <a:cubicBezTo>
                  <a:pt x="2552090" y="2720954"/>
                  <a:pt x="2526559" y="2740846"/>
                  <a:pt x="2481943" y="2768731"/>
                </a:cubicBezTo>
                <a:cubicBezTo>
                  <a:pt x="2462370" y="2780964"/>
                  <a:pt x="2441031" y="2790508"/>
                  <a:pt x="2422566" y="2804357"/>
                </a:cubicBezTo>
                <a:cubicBezTo>
                  <a:pt x="2351402" y="2857729"/>
                  <a:pt x="2422763" y="2828042"/>
                  <a:pt x="2351314" y="2851858"/>
                </a:cubicBezTo>
                <a:cubicBezTo>
                  <a:pt x="2339439" y="2859775"/>
                  <a:pt x="2328454" y="2869226"/>
                  <a:pt x="2315688" y="2875609"/>
                </a:cubicBezTo>
                <a:cubicBezTo>
                  <a:pt x="2304492" y="2881207"/>
                  <a:pt x="2290930" y="2881274"/>
                  <a:pt x="2280062" y="2887484"/>
                </a:cubicBezTo>
                <a:cubicBezTo>
                  <a:pt x="2262878" y="2897304"/>
                  <a:pt x="2249345" y="2912620"/>
                  <a:pt x="2232561" y="2923110"/>
                </a:cubicBezTo>
                <a:cubicBezTo>
                  <a:pt x="2196578" y="2945599"/>
                  <a:pt x="2164667" y="2953285"/>
                  <a:pt x="2125683" y="2970611"/>
                </a:cubicBezTo>
                <a:cubicBezTo>
                  <a:pt x="2109506" y="2977801"/>
                  <a:pt x="2094618" y="2987787"/>
                  <a:pt x="2078182" y="2994362"/>
                </a:cubicBezTo>
                <a:cubicBezTo>
                  <a:pt x="2054937" y="3003660"/>
                  <a:pt x="2029323" y="3006917"/>
                  <a:pt x="2006930" y="3018113"/>
                </a:cubicBezTo>
                <a:cubicBezTo>
                  <a:pt x="1991096" y="3026030"/>
                  <a:pt x="1976004" y="3035647"/>
                  <a:pt x="1959428" y="3041863"/>
                </a:cubicBezTo>
                <a:cubicBezTo>
                  <a:pt x="1944146" y="3047594"/>
                  <a:pt x="1927209" y="3048008"/>
                  <a:pt x="1911927" y="3053739"/>
                </a:cubicBezTo>
                <a:cubicBezTo>
                  <a:pt x="1895352" y="3059955"/>
                  <a:pt x="1881001" y="3071273"/>
                  <a:pt x="1864426" y="3077489"/>
                </a:cubicBezTo>
                <a:cubicBezTo>
                  <a:pt x="1849144" y="3083220"/>
                  <a:pt x="1832408" y="3084204"/>
                  <a:pt x="1816924" y="3089365"/>
                </a:cubicBezTo>
                <a:cubicBezTo>
                  <a:pt x="1796701" y="3096106"/>
                  <a:pt x="1777581" y="3105830"/>
                  <a:pt x="1757548" y="3113115"/>
                </a:cubicBezTo>
                <a:cubicBezTo>
                  <a:pt x="1734020" y="3121671"/>
                  <a:pt x="1709087" y="3126506"/>
                  <a:pt x="1686296" y="3136866"/>
                </a:cubicBezTo>
                <a:cubicBezTo>
                  <a:pt x="1665283" y="3146417"/>
                  <a:pt x="1648611" y="3164604"/>
                  <a:pt x="1626919" y="3172492"/>
                </a:cubicBezTo>
                <a:cubicBezTo>
                  <a:pt x="1604290" y="3180721"/>
                  <a:pt x="1579418" y="3180409"/>
                  <a:pt x="1555667" y="3184367"/>
                </a:cubicBezTo>
                <a:cubicBezTo>
                  <a:pt x="1535875" y="3192284"/>
                  <a:pt x="1516709" y="3201993"/>
                  <a:pt x="1496291" y="3208118"/>
                </a:cubicBezTo>
                <a:cubicBezTo>
                  <a:pt x="1472930" y="3215126"/>
                  <a:pt x="1385693" y="3228113"/>
                  <a:pt x="1365662" y="3231869"/>
                </a:cubicBezTo>
                <a:cubicBezTo>
                  <a:pt x="1173780" y="3267847"/>
                  <a:pt x="1312841" y="3250909"/>
                  <a:pt x="1080654" y="3267495"/>
                </a:cubicBezTo>
                <a:cubicBezTo>
                  <a:pt x="1048987" y="3283329"/>
                  <a:pt x="1020370" y="3308053"/>
                  <a:pt x="985652" y="3314996"/>
                </a:cubicBezTo>
                <a:lnTo>
                  <a:pt x="926275" y="3326871"/>
                </a:lnTo>
                <a:cubicBezTo>
                  <a:pt x="902585" y="3331178"/>
                  <a:pt x="878485" y="3333333"/>
                  <a:pt x="855023" y="3338747"/>
                </a:cubicBezTo>
                <a:cubicBezTo>
                  <a:pt x="762372" y="3360128"/>
                  <a:pt x="790536" y="3357878"/>
                  <a:pt x="712519" y="3386248"/>
                </a:cubicBezTo>
                <a:cubicBezTo>
                  <a:pt x="688991" y="3394804"/>
                  <a:pt x="664795" y="3401442"/>
                  <a:pt x="641267" y="3409998"/>
                </a:cubicBezTo>
                <a:cubicBezTo>
                  <a:pt x="621234" y="3417283"/>
                  <a:pt x="602114" y="3427008"/>
                  <a:pt x="581891" y="3433749"/>
                </a:cubicBezTo>
                <a:cubicBezTo>
                  <a:pt x="566407" y="3438910"/>
                  <a:pt x="550082" y="3441140"/>
                  <a:pt x="534389" y="3445624"/>
                </a:cubicBezTo>
                <a:cubicBezTo>
                  <a:pt x="496667" y="3456402"/>
                  <a:pt x="479517" y="3466201"/>
                  <a:pt x="439387" y="3481250"/>
                </a:cubicBezTo>
                <a:cubicBezTo>
                  <a:pt x="427666" y="3485645"/>
                  <a:pt x="414957" y="3487528"/>
                  <a:pt x="403761" y="3493126"/>
                </a:cubicBezTo>
                <a:cubicBezTo>
                  <a:pt x="371311" y="3509351"/>
                  <a:pt x="344012" y="3538078"/>
                  <a:pt x="320634" y="3564378"/>
                </a:cubicBezTo>
                <a:cubicBezTo>
                  <a:pt x="303795" y="3583322"/>
                  <a:pt x="289823" y="3604679"/>
                  <a:pt x="273132" y="3623754"/>
                </a:cubicBezTo>
                <a:cubicBezTo>
                  <a:pt x="262073" y="3636393"/>
                  <a:pt x="249381" y="3647505"/>
                  <a:pt x="237506" y="3659380"/>
                </a:cubicBezTo>
                <a:cubicBezTo>
                  <a:pt x="229589" y="3675214"/>
                  <a:pt x="223138" y="3691870"/>
                  <a:pt x="213756" y="3706882"/>
                </a:cubicBezTo>
                <a:cubicBezTo>
                  <a:pt x="203266" y="3723666"/>
                  <a:pt x="186981" y="3736680"/>
                  <a:pt x="178130" y="3754383"/>
                </a:cubicBezTo>
                <a:cubicBezTo>
                  <a:pt x="166934" y="3776775"/>
                  <a:pt x="163034" y="3802143"/>
                  <a:pt x="154379" y="3825635"/>
                </a:cubicBezTo>
                <a:cubicBezTo>
                  <a:pt x="135318" y="3877370"/>
                  <a:pt x="105814" y="3925950"/>
                  <a:pt x="95002" y="3980014"/>
                </a:cubicBezTo>
                <a:cubicBezTo>
                  <a:pt x="78947" y="4060294"/>
                  <a:pt x="90623" y="4020650"/>
                  <a:pt x="59376" y="4098767"/>
                </a:cubicBezTo>
                <a:cubicBezTo>
                  <a:pt x="35201" y="4243821"/>
                  <a:pt x="65173" y="4107060"/>
                  <a:pt x="23750" y="4217521"/>
                </a:cubicBezTo>
                <a:cubicBezTo>
                  <a:pt x="9039" y="4256751"/>
                  <a:pt x="4310" y="4325541"/>
                  <a:pt x="0" y="4360024"/>
                </a:cubicBezTo>
                <a:cubicBezTo>
                  <a:pt x="7917" y="4486694"/>
                  <a:pt x="5801" y="4614393"/>
                  <a:pt x="23750" y="4740035"/>
                </a:cubicBezTo>
                <a:cubicBezTo>
                  <a:pt x="26125" y="4756660"/>
                  <a:pt x="48446" y="4762910"/>
                  <a:pt x="59376" y="4775661"/>
                </a:cubicBezTo>
                <a:cubicBezTo>
                  <a:pt x="72257" y="4790688"/>
                  <a:pt x="84512" y="4806378"/>
                  <a:pt x="95002" y="4823162"/>
                </a:cubicBezTo>
                <a:cubicBezTo>
                  <a:pt x="104384" y="4838174"/>
                  <a:pt x="108131" y="4856501"/>
                  <a:pt x="118753" y="4870663"/>
                </a:cubicBezTo>
                <a:cubicBezTo>
                  <a:pt x="132188" y="4888577"/>
                  <a:pt x="151509" y="4901313"/>
                  <a:pt x="166254" y="4918165"/>
                </a:cubicBezTo>
                <a:cubicBezTo>
                  <a:pt x="210865" y="4969149"/>
                  <a:pt x="192920" y="4967998"/>
                  <a:pt x="249382" y="5013167"/>
                </a:cubicBezTo>
                <a:cubicBezTo>
                  <a:pt x="271672" y="5030999"/>
                  <a:pt x="297549" y="5043880"/>
                  <a:pt x="320634" y="5060669"/>
                </a:cubicBezTo>
                <a:cubicBezTo>
                  <a:pt x="341132" y="5075577"/>
                  <a:pt x="360218" y="5092336"/>
                  <a:pt x="380010" y="5108170"/>
                </a:cubicBezTo>
                <a:cubicBezTo>
                  <a:pt x="387927" y="5131921"/>
                  <a:pt x="393270" y="5156691"/>
                  <a:pt x="403761" y="5179422"/>
                </a:cubicBezTo>
                <a:cubicBezTo>
                  <a:pt x="417135" y="5208398"/>
                  <a:pt x="440056" y="5232667"/>
                  <a:pt x="451262" y="5262549"/>
                </a:cubicBezTo>
                <a:cubicBezTo>
                  <a:pt x="464076" y="5296720"/>
                  <a:pt x="464023" y="5334626"/>
                  <a:pt x="475013" y="5369427"/>
                </a:cubicBezTo>
                <a:cubicBezTo>
                  <a:pt x="498233" y="5442957"/>
                  <a:pt x="552041" y="5549925"/>
                  <a:pt x="581891" y="5618809"/>
                </a:cubicBezTo>
                <a:cubicBezTo>
                  <a:pt x="758829" y="6027128"/>
                  <a:pt x="609205" y="5713644"/>
                  <a:pt x="724395" y="5927567"/>
                </a:cubicBezTo>
                <a:cubicBezTo>
                  <a:pt x="736984" y="5950947"/>
                  <a:pt x="745662" y="5976482"/>
                  <a:pt x="760021" y="5998819"/>
                </a:cubicBezTo>
                <a:cubicBezTo>
                  <a:pt x="781426" y="6032117"/>
                  <a:pt x="807137" y="6062447"/>
                  <a:pt x="831272" y="6093822"/>
                </a:cubicBezTo>
                <a:cubicBezTo>
                  <a:pt x="846726" y="6113912"/>
                  <a:pt x="857040" y="6140157"/>
                  <a:pt x="878774" y="6153198"/>
                </a:cubicBezTo>
                <a:cubicBezTo>
                  <a:pt x="949662" y="6195731"/>
                  <a:pt x="946418" y="6195849"/>
                  <a:pt x="1033153" y="6236326"/>
                </a:cubicBezTo>
                <a:cubicBezTo>
                  <a:pt x="1060471" y="6249075"/>
                  <a:pt x="1089737" y="6257660"/>
                  <a:pt x="1116280" y="6271952"/>
                </a:cubicBezTo>
                <a:cubicBezTo>
                  <a:pt x="1237676" y="6337319"/>
                  <a:pt x="1135960" y="6309139"/>
                  <a:pt x="1246909" y="6331328"/>
                </a:cubicBezTo>
                <a:cubicBezTo>
                  <a:pt x="1344083" y="6379916"/>
                  <a:pt x="1244898" y="6334616"/>
                  <a:pt x="1341911" y="6366954"/>
                </a:cubicBezTo>
                <a:cubicBezTo>
                  <a:pt x="1362134" y="6373695"/>
                  <a:pt x="1380914" y="6384436"/>
                  <a:pt x="1401288" y="6390705"/>
                </a:cubicBezTo>
                <a:cubicBezTo>
                  <a:pt x="1529380" y="6430118"/>
                  <a:pt x="1455930" y="6401397"/>
                  <a:pt x="1555667" y="6426331"/>
                </a:cubicBezTo>
                <a:cubicBezTo>
                  <a:pt x="1583625" y="6433320"/>
                  <a:pt x="1610536" y="6444430"/>
                  <a:pt x="1638795" y="6450082"/>
                </a:cubicBezTo>
                <a:cubicBezTo>
                  <a:pt x="1722145" y="6466752"/>
                  <a:pt x="1905791" y="6471009"/>
                  <a:pt x="1959428" y="6473832"/>
                </a:cubicBezTo>
                <a:cubicBezTo>
                  <a:pt x="2117766" y="6469874"/>
                  <a:pt x="2276781" y="6477116"/>
                  <a:pt x="2434441" y="6461957"/>
                </a:cubicBezTo>
                <a:cubicBezTo>
                  <a:pt x="2484282" y="6457165"/>
                  <a:pt x="2576945" y="6414456"/>
                  <a:pt x="2576945" y="6414456"/>
                </a:cubicBezTo>
                <a:cubicBezTo>
                  <a:pt x="2806793" y="6417886"/>
                  <a:pt x="3333294" y="6418178"/>
                  <a:pt x="3645724" y="6438206"/>
                </a:cubicBezTo>
                <a:cubicBezTo>
                  <a:pt x="5100826" y="6531482"/>
                  <a:pt x="3842010" y="6460328"/>
                  <a:pt x="4512623" y="6497583"/>
                </a:cubicBezTo>
                <a:cubicBezTo>
                  <a:pt x="4906194" y="6488430"/>
                  <a:pt x="4906010" y="6579584"/>
                  <a:pt x="5094514" y="6438206"/>
                </a:cubicBezTo>
                <a:cubicBezTo>
                  <a:pt x="5119247" y="6419656"/>
                  <a:pt x="5142015" y="6398622"/>
                  <a:pt x="5165766" y="6378830"/>
                </a:cubicBezTo>
                <a:lnTo>
                  <a:pt x="5367646" y="6390705"/>
                </a:lnTo>
                <a:cubicBezTo>
                  <a:pt x="5427259" y="6395290"/>
                  <a:pt x="5509278" y="6407762"/>
                  <a:pt x="5569527" y="6414456"/>
                </a:cubicBezTo>
                <a:cubicBezTo>
                  <a:pt x="5609065" y="6418849"/>
                  <a:pt x="5648696" y="6422373"/>
                  <a:pt x="5688280" y="6426331"/>
                </a:cubicBezTo>
                <a:cubicBezTo>
                  <a:pt x="5719948" y="6434248"/>
                  <a:pt x="5751137" y="6444409"/>
                  <a:pt x="5783283" y="6450082"/>
                </a:cubicBezTo>
                <a:cubicBezTo>
                  <a:pt x="5872992" y="6465913"/>
                  <a:pt x="6066547" y="6470776"/>
                  <a:pt x="6127667" y="6473832"/>
                </a:cubicBezTo>
                <a:lnTo>
                  <a:pt x="7030192" y="6461957"/>
                </a:lnTo>
                <a:cubicBezTo>
                  <a:pt x="7066027" y="6461114"/>
                  <a:pt x="7101323" y="6452730"/>
                  <a:pt x="7137070" y="6450082"/>
                </a:cubicBezTo>
                <a:cubicBezTo>
                  <a:pt x="7511389" y="6422354"/>
                  <a:pt x="7217227" y="6453050"/>
                  <a:pt x="7457704" y="6426331"/>
                </a:cubicBezTo>
                <a:cubicBezTo>
                  <a:pt x="7489371" y="6414456"/>
                  <a:pt x="7520027" y="6399419"/>
                  <a:pt x="7552706" y="6390705"/>
                </a:cubicBezTo>
                <a:cubicBezTo>
                  <a:pt x="7579752" y="6383493"/>
                  <a:pt x="7607997" y="6381760"/>
                  <a:pt x="7635834" y="6378830"/>
                </a:cubicBezTo>
                <a:cubicBezTo>
                  <a:pt x="7683238" y="6373840"/>
                  <a:pt x="7730867" y="6371270"/>
                  <a:pt x="7778337" y="6366954"/>
                </a:cubicBezTo>
                <a:lnTo>
                  <a:pt x="7897091" y="6355079"/>
                </a:lnTo>
                <a:lnTo>
                  <a:pt x="7968343" y="6331328"/>
                </a:lnTo>
                <a:cubicBezTo>
                  <a:pt x="7980218" y="6327370"/>
                  <a:pt x="7991597" y="6321356"/>
                  <a:pt x="8003969" y="6319453"/>
                </a:cubicBezTo>
                <a:cubicBezTo>
                  <a:pt x="8189891" y="6290849"/>
                  <a:pt x="8106685" y="6302160"/>
                  <a:pt x="8253350" y="6283827"/>
                </a:cubicBezTo>
                <a:cubicBezTo>
                  <a:pt x="8287448" y="6238364"/>
                  <a:pt x="8290992" y="6239538"/>
                  <a:pt x="8312727" y="6188824"/>
                </a:cubicBezTo>
                <a:cubicBezTo>
                  <a:pt x="8317658" y="6177318"/>
                  <a:pt x="8321163" y="6165234"/>
                  <a:pt x="8324602" y="6153198"/>
                </a:cubicBezTo>
                <a:cubicBezTo>
                  <a:pt x="8329086" y="6137505"/>
                  <a:pt x="8329849" y="6120611"/>
                  <a:pt x="8336478" y="6105697"/>
                </a:cubicBezTo>
                <a:cubicBezTo>
                  <a:pt x="8345852" y="6084605"/>
                  <a:pt x="8360229" y="6066113"/>
                  <a:pt x="8372104" y="6046321"/>
                </a:cubicBezTo>
                <a:cubicBezTo>
                  <a:pt x="8380021" y="6014653"/>
                  <a:pt x="8392899" y="5983826"/>
                  <a:pt x="8395854" y="5951318"/>
                </a:cubicBezTo>
                <a:cubicBezTo>
                  <a:pt x="8399813" y="5907775"/>
                  <a:pt x="8399155" y="5863563"/>
                  <a:pt x="8407730" y="5820689"/>
                </a:cubicBezTo>
                <a:cubicBezTo>
                  <a:pt x="8411202" y="5803330"/>
                  <a:pt x="8424290" y="5789365"/>
                  <a:pt x="8431480" y="5773188"/>
                </a:cubicBezTo>
                <a:cubicBezTo>
                  <a:pt x="8492120" y="5636747"/>
                  <a:pt x="8420523" y="5783225"/>
                  <a:pt x="8478982" y="5666310"/>
                </a:cubicBezTo>
                <a:cubicBezTo>
                  <a:pt x="8482940" y="5642559"/>
                  <a:pt x="8485017" y="5618417"/>
                  <a:pt x="8490857" y="5595058"/>
                </a:cubicBezTo>
                <a:cubicBezTo>
                  <a:pt x="8496929" y="5570770"/>
                  <a:pt x="8507730" y="5547878"/>
                  <a:pt x="8514608" y="5523806"/>
                </a:cubicBezTo>
                <a:lnTo>
                  <a:pt x="8538358" y="5440679"/>
                </a:lnTo>
                <a:cubicBezTo>
                  <a:pt x="8604366" y="4714630"/>
                  <a:pt x="8560275" y="5246469"/>
                  <a:pt x="8538358" y="3493126"/>
                </a:cubicBezTo>
                <a:cubicBezTo>
                  <a:pt x="8538008" y="3465138"/>
                  <a:pt x="8531972" y="3437445"/>
                  <a:pt x="8526483" y="3409998"/>
                </a:cubicBezTo>
                <a:cubicBezTo>
                  <a:pt x="8475596" y="3155555"/>
                  <a:pt x="8561780" y="3651630"/>
                  <a:pt x="8502732" y="3326871"/>
                </a:cubicBezTo>
                <a:cubicBezTo>
                  <a:pt x="8497725" y="3299332"/>
                  <a:pt x="8494815" y="3271453"/>
                  <a:pt x="8490857" y="3243744"/>
                </a:cubicBezTo>
                <a:cubicBezTo>
                  <a:pt x="8486899" y="3176450"/>
                  <a:pt x="8481868" y="3109211"/>
                  <a:pt x="8478982" y="3041863"/>
                </a:cubicBezTo>
                <a:cubicBezTo>
                  <a:pt x="8469993" y="2832109"/>
                  <a:pt x="8465544" y="2622164"/>
                  <a:pt x="8455231" y="2412471"/>
                </a:cubicBezTo>
                <a:cubicBezTo>
                  <a:pt x="8453663" y="2380596"/>
                  <a:pt x="8446880" y="2349188"/>
                  <a:pt x="8443356" y="2317469"/>
                </a:cubicBezTo>
                <a:cubicBezTo>
                  <a:pt x="8438963" y="2277930"/>
                  <a:pt x="8439282" y="2237725"/>
                  <a:pt x="8431480" y="2198715"/>
                </a:cubicBezTo>
                <a:cubicBezTo>
                  <a:pt x="8423375" y="2158190"/>
                  <a:pt x="8407729" y="2119546"/>
                  <a:pt x="8395854" y="2079962"/>
                </a:cubicBezTo>
                <a:cubicBezTo>
                  <a:pt x="8394460" y="2063235"/>
                  <a:pt x="8377217" y="1846827"/>
                  <a:pt x="8372104" y="1818705"/>
                </a:cubicBezTo>
                <a:cubicBezTo>
                  <a:pt x="8363345" y="1770532"/>
                  <a:pt x="8348353" y="1723702"/>
                  <a:pt x="8336478" y="1676201"/>
                </a:cubicBezTo>
                <a:cubicBezTo>
                  <a:pt x="8314869" y="1460125"/>
                  <a:pt x="8339491" y="1655649"/>
                  <a:pt x="8288976" y="1403069"/>
                </a:cubicBezTo>
                <a:cubicBezTo>
                  <a:pt x="8279532" y="1355848"/>
                  <a:pt x="8275517" y="1307609"/>
                  <a:pt x="8265226" y="1260565"/>
                </a:cubicBezTo>
                <a:cubicBezTo>
                  <a:pt x="8205812" y="988958"/>
                  <a:pt x="8227481" y="1099403"/>
                  <a:pt x="8170223" y="916180"/>
                </a:cubicBezTo>
                <a:cubicBezTo>
                  <a:pt x="8127103" y="778197"/>
                  <a:pt x="8169422" y="886603"/>
                  <a:pt x="8110846" y="749926"/>
                </a:cubicBezTo>
                <a:cubicBezTo>
                  <a:pt x="8106888" y="718258"/>
                  <a:pt x="8104517" y="686352"/>
                  <a:pt x="8098971" y="654923"/>
                </a:cubicBezTo>
                <a:cubicBezTo>
                  <a:pt x="8092629" y="618983"/>
                  <a:pt x="8080635" y="584136"/>
                  <a:pt x="8075221" y="548045"/>
                </a:cubicBezTo>
                <a:cubicBezTo>
                  <a:pt x="8068735" y="504806"/>
                  <a:pt x="8094261" y="448333"/>
                  <a:pt x="8063345" y="417417"/>
                </a:cubicBezTo>
                <a:cubicBezTo>
                  <a:pt x="8032429" y="386501"/>
                  <a:pt x="7976260" y="409500"/>
                  <a:pt x="7932717" y="405541"/>
                </a:cubicBezTo>
                <a:cubicBezTo>
                  <a:pt x="7916883" y="397624"/>
                  <a:pt x="7901791" y="388007"/>
                  <a:pt x="7885215" y="381791"/>
                </a:cubicBezTo>
                <a:cubicBezTo>
                  <a:pt x="7869933" y="376060"/>
                  <a:pt x="7851614" y="378469"/>
                  <a:pt x="7837714" y="369915"/>
                </a:cubicBezTo>
                <a:cubicBezTo>
                  <a:pt x="7799276" y="346261"/>
                  <a:pt x="7766610" y="314306"/>
                  <a:pt x="7730836" y="286788"/>
                </a:cubicBezTo>
                <a:cubicBezTo>
                  <a:pt x="7715148" y="274721"/>
                  <a:pt x="7699169" y="263037"/>
                  <a:pt x="7683335" y="251162"/>
                </a:cubicBezTo>
                <a:cubicBezTo>
                  <a:pt x="7667501" y="239287"/>
                  <a:pt x="7649829" y="229531"/>
                  <a:pt x="7635834" y="215536"/>
                </a:cubicBezTo>
                <a:cubicBezTo>
                  <a:pt x="7600347" y="180049"/>
                  <a:pt x="7525481" y="99584"/>
                  <a:pt x="7481454" y="84908"/>
                </a:cubicBezTo>
                <a:cubicBezTo>
                  <a:pt x="7469579" y="80949"/>
                  <a:pt x="7457024" y="78630"/>
                  <a:pt x="7445828" y="73032"/>
                </a:cubicBezTo>
                <a:cubicBezTo>
                  <a:pt x="7433063" y="66649"/>
                  <a:pt x="7423566" y="54293"/>
                  <a:pt x="7410202" y="49282"/>
                </a:cubicBezTo>
                <a:cubicBezTo>
                  <a:pt x="7391303" y="42195"/>
                  <a:pt x="7370618" y="41365"/>
                  <a:pt x="7350826" y="37406"/>
                </a:cubicBezTo>
                <a:cubicBezTo>
                  <a:pt x="7338951" y="29489"/>
                  <a:pt x="7327965" y="20039"/>
                  <a:pt x="7315200" y="13656"/>
                </a:cubicBezTo>
                <a:cubicBezTo>
                  <a:pt x="7251850" y="-18019"/>
                  <a:pt x="7201818" y="13743"/>
                  <a:pt x="7125195" y="25531"/>
                </a:cubicBezTo>
                <a:cubicBezTo>
                  <a:pt x="7083812" y="50361"/>
                  <a:pt x="7054301" y="65297"/>
                  <a:pt x="7018317" y="96783"/>
                </a:cubicBezTo>
                <a:cubicBezTo>
                  <a:pt x="7001465" y="111528"/>
                  <a:pt x="6988491" y="130536"/>
                  <a:pt x="6970815" y="144284"/>
                </a:cubicBezTo>
                <a:cubicBezTo>
                  <a:pt x="6919941" y="183853"/>
                  <a:pt x="6908060" y="171413"/>
                  <a:pt x="6863937" y="215536"/>
                </a:cubicBezTo>
                <a:cubicBezTo>
                  <a:pt x="6846014" y="233459"/>
                  <a:pt x="6835380" y="258074"/>
                  <a:pt x="6816436" y="274913"/>
                </a:cubicBezTo>
                <a:cubicBezTo>
                  <a:pt x="6799185" y="290248"/>
                  <a:pt x="6775524" y="296690"/>
                  <a:pt x="6757059" y="310539"/>
                </a:cubicBezTo>
                <a:cubicBezTo>
                  <a:pt x="6743624" y="320615"/>
                  <a:pt x="6735407" y="336849"/>
                  <a:pt x="6721434" y="346165"/>
                </a:cubicBezTo>
                <a:cubicBezTo>
                  <a:pt x="6691183" y="366332"/>
                  <a:pt x="6650768" y="383320"/>
                  <a:pt x="6614556" y="393666"/>
                </a:cubicBezTo>
                <a:cubicBezTo>
                  <a:pt x="6588634" y="401072"/>
                  <a:pt x="6532156" y="413920"/>
                  <a:pt x="6507678" y="417417"/>
                </a:cubicBezTo>
                <a:cubicBezTo>
                  <a:pt x="6472193" y="422486"/>
                  <a:pt x="6436426" y="425334"/>
                  <a:pt x="6400800" y="429292"/>
                </a:cubicBezTo>
                <a:cubicBezTo>
                  <a:pt x="6286005" y="425334"/>
                  <a:pt x="6170777" y="428138"/>
                  <a:pt x="6056415" y="417417"/>
                </a:cubicBezTo>
                <a:cubicBezTo>
                  <a:pt x="6042205" y="416085"/>
                  <a:pt x="6033555" y="400049"/>
                  <a:pt x="6020789" y="393666"/>
                </a:cubicBezTo>
                <a:cubicBezTo>
                  <a:pt x="6009593" y="388068"/>
                  <a:pt x="5997038" y="385749"/>
                  <a:pt x="5985163" y="381791"/>
                </a:cubicBezTo>
                <a:cubicBezTo>
                  <a:pt x="5950434" y="329697"/>
                  <a:pt x="5925786" y="342206"/>
                  <a:pt x="5913911" y="33428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1539" y="5191656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4240" y="2819400"/>
            <a:ext cx="822960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11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10 minutes to add any finishing touches to your project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are done, turn it in to me and begin work on Unit 3 vocabulary (3 words)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What does specialization even mean?</a:t>
            </a:r>
          </a:p>
          <a:p>
            <a:endParaRPr lang="en-US" dirty="0" smtClean="0"/>
          </a:p>
          <a:p>
            <a:r>
              <a:rPr lang="en-US" dirty="0" smtClean="0"/>
              <a:t>Specialization = making something for a particular purpose or function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819032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Today we are learning</a:t>
            </a:r>
            <a:br>
              <a:rPr lang="en-US" sz="54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en-US" sz="54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about specialization!</a:t>
            </a:r>
            <a:endParaRPr lang="en-US" sz="5400" b="1" u="sng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6019800" y="4648200"/>
            <a:ext cx="914400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0261" y="5562600"/>
            <a:ext cx="77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something does!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748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</a:rPr>
              <a:t>Specialization    Example:</a:t>
            </a:r>
            <a:endParaRPr lang="en-US" dirty="0">
              <a:solidFill>
                <a:srgbClr val="92D050"/>
              </a:solidFill>
              <a:latin typeface="Bebas" pitchFamily="2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0956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38177"/>
            <a:ext cx="877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Muscle </a:t>
            </a:r>
            <a:r>
              <a:rPr lang="en-US" sz="3600" b="1" u="sng" dirty="0"/>
              <a:t>Cells</a:t>
            </a:r>
            <a:r>
              <a:rPr lang="en-US" sz="3600" b="1" dirty="0"/>
              <a:t>: Have more </a:t>
            </a:r>
            <a:r>
              <a:rPr lang="en-US" sz="3600" b="1" dirty="0">
                <a:solidFill>
                  <a:srgbClr val="FFC000"/>
                </a:solidFill>
              </a:rPr>
              <a:t>mitochondria</a:t>
            </a:r>
            <a:r>
              <a:rPr lang="en-US" sz="3600" b="1" dirty="0"/>
              <a:t> to make more energy!</a:t>
            </a:r>
          </a:p>
        </p:txBody>
      </p:sp>
      <p:pic>
        <p:nvPicPr>
          <p:cNvPr id="2050" name="Picture 2" descr="http://www.criticalbench.com/muscles/muscular-anatomy-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217" y="3495675"/>
            <a:ext cx="189497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67834"/>
            <a:ext cx="2790825" cy="29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81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5" t="25212" r="24242" b="43757"/>
          <a:stretch/>
        </p:blipFill>
        <p:spPr bwMode="auto">
          <a:xfrm>
            <a:off x="0" y="76200"/>
            <a:ext cx="90776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5395" y="4572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385" y="51429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DNA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76200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proteins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982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ttp://liveaction.org/blog/wp-content/uploads/2011/11/f1-definition-stem-ce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86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107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cientificamerican.com/media/inline/65A632E6-0816-AD4F-AE94975827A78F8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978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Sperm Cell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9BBB59"/>
                </a:solidFill>
              </a:rPr>
              <a:t>Function</a:t>
            </a:r>
            <a:r>
              <a:rPr lang="en-US" dirty="0" smtClean="0"/>
              <a:t>: impregnate female egg cell</a:t>
            </a:r>
          </a:p>
          <a:p>
            <a:r>
              <a:rPr lang="en-US" b="1" u="sng" dirty="0" smtClean="0">
                <a:solidFill>
                  <a:srgbClr val="9BBB59"/>
                </a:solidFill>
              </a:rPr>
              <a:t>Special structures </a:t>
            </a:r>
            <a:r>
              <a:rPr lang="en-US" dirty="0" smtClean="0"/>
              <a:t>: flagella, pointy head to break egg membrane</a:t>
            </a:r>
            <a:endParaRPr lang="en-US" dirty="0"/>
          </a:p>
        </p:txBody>
      </p:sp>
      <p:pic>
        <p:nvPicPr>
          <p:cNvPr id="5" name="Picture 4" descr="sperm c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468624"/>
            <a:ext cx="6209544" cy="33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648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9BBB59"/>
                </a:solidFill>
              </a:rPr>
              <a:t>Function</a:t>
            </a:r>
            <a:r>
              <a:rPr lang="en-US" dirty="0" smtClean="0"/>
              <a:t>: protect inner organs of organism</a:t>
            </a:r>
          </a:p>
          <a:p>
            <a:r>
              <a:rPr lang="en-US" b="1" u="sng" dirty="0" smtClean="0">
                <a:solidFill>
                  <a:srgbClr val="9BBB59"/>
                </a:solidFill>
              </a:rPr>
              <a:t>Special structures</a:t>
            </a:r>
            <a:r>
              <a:rPr lang="en-US" dirty="0" smtClean="0"/>
              <a:t>: flat, waterproof, different levels</a:t>
            </a:r>
            <a:br>
              <a:rPr lang="en-US" dirty="0" smtClean="0"/>
            </a:br>
            <a:r>
              <a:rPr lang="en-US" dirty="0" smtClean="0"/>
              <a:t> of organization:</a:t>
            </a:r>
          </a:p>
          <a:p>
            <a:pPr lvl="1"/>
            <a:r>
              <a:rPr lang="en-US" dirty="0" smtClean="0"/>
              <a:t>Epidermis</a:t>
            </a:r>
          </a:p>
          <a:p>
            <a:pPr lvl="1"/>
            <a:r>
              <a:rPr lang="en-US" dirty="0" smtClean="0"/>
              <a:t>Dermis</a:t>
            </a:r>
          </a:p>
          <a:p>
            <a:pPr lvl="1"/>
            <a:r>
              <a:rPr lang="en-US" dirty="0" smtClean="0"/>
              <a:t>Muscle layer </a:t>
            </a:r>
            <a:endParaRPr lang="en-US" dirty="0"/>
          </a:p>
        </p:txBody>
      </p:sp>
      <p:pic>
        <p:nvPicPr>
          <p:cNvPr id="4" name="Picture 3" descr="skin 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982" y="3350165"/>
            <a:ext cx="4679018" cy="35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37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9BBB59"/>
                </a:solidFill>
              </a:rPr>
              <a:t>Function</a:t>
            </a:r>
            <a:r>
              <a:rPr lang="en-US" dirty="0" smtClean="0"/>
              <a:t>: carry oxygen to all tissues in body</a:t>
            </a:r>
          </a:p>
          <a:p>
            <a:r>
              <a:rPr lang="en-US" b="1" u="sng" dirty="0" smtClean="0">
                <a:solidFill>
                  <a:srgbClr val="9BBB59"/>
                </a:solidFill>
              </a:rPr>
              <a:t>Special structure</a:t>
            </a:r>
            <a:r>
              <a:rPr lang="en-US" dirty="0" smtClean="0"/>
              <a:t>: hemoglobin carries four oxygen atoms at once, disc shaped to carry</a:t>
            </a:r>
            <a:br>
              <a:rPr lang="en-US" dirty="0" smtClean="0"/>
            </a:br>
            <a:r>
              <a:rPr lang="en-US" dirty="0" smtClean="0"/>
              <a:t>the most oxygen! </a:t>
            </a:r>
            <a:endParaRPr lang="en-US" dirty="0"/>
          </a:p>
        </p:txBody>
      </p:sp>
      <p:pic>
        <p:nvPicPr>
          <p:cNvPr id="4" name="Picture 3" descr="red-blood-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86200"/>
            <a:ext cx="4092532" cy="27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4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Muscle Cell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9BBB59"/>
                </a:solidFill>
              </a:rPr>
              <a:t>Function</a:t>
            </a:r>
            <a:r>
              <a:rPr lang="en-US" dirty="0" smtClean="0"/>
              <a:t>: contract and relax for an organism’s movement  </a:t>
            </a:r>
          </a:p>
          <a:p>
            <a:r>
              <a:rPr lang="en-US" b="1" u="sng" dirty="0" smtClean="0">
                <a:solidFill>
                  <a:srgbClr val="9BBB59"/>
                </a:solidFill>
              </a:rPr>
              <a:t>Special structure</a:t>
            </a:r>
            <a:r>
              <a:rPr lang="en-US" dirty="0" smtClean="0"/>
              <a:t>: More mitochondria for more energy</a:t>
            </a:r>
            <a:endParaRPr lang="en-US" dirty="0"/>
          </a:p>
        </p:txBody>
      </p:sp>
      <p:pic>
        <p:nvPicPr>
          <p:cNvPr id="6" name="Content Placeholder 3" descr="cardiacmus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4637" y="3200400"/>
            <a:ext cx="46593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625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2 at 7.23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0192"/>
            <a:ext cx="8763000" cy="5533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971800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PROKARYOTIC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971800"/>
            <a:ext cx="204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EUKARYOTIC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are they different?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029200"/>
            <a:ext cx="107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953000"/>
            <a:ext cx="136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ANIMAL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088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Cell, Neuron</a:t>
            </a:r>
            <a:endParaRPr lang="en-US" dirty="0"/>
          </a:p>
        </p:txBody>
      </p:sp>
      <p:pic>
        <p:nvPicPr>
          <p:cNvPr id="4" name="Content Placeholder 3" descr="nerve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8400" y="1447800"/>
            <a:ext cx="4165600" cy="3124200"/>
          </a:xfrm>
        </p:spPr>
      </p:pic>
      <p:pic>
        <p:nvPicPr>
          <p:cNvPr id="5" name="Picture 4" descr="nervecel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5080000" cy="273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276600"/>
            <a:ext cx="434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9BBB59"/>
                </a:solidFill>
              </a:rPr>
              <a:t>Function</a:t>
            </a:r>
            <a:r>
              <a:rPr lang="en-US" sz="2500" dirty="0" smtClean="0"/>
              <a:t>: Communicate and control ALL functions in an organism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b="1" u="sng" dirty="0" smtClean="0"/>
              <a:t>Special structures</a:t>
            </a:r>
            <a:r>
              <a:rPr lang="en-US" sz="2500" dirty="0" smtClean="0"/>
              <a:t>: dendrite to receive messages and a long axon to send messages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2820284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  <a:hlinkClick r:id="rId2" action="ppaction://hlinkfile"/>
              </a:rPr>
              <a:t>Highlight  a   specialized     cell:</a:t>
            </a:r>
            <a:br>
              <a:rPr lang="en-US" dirty="0" smtClean="0">
                <a:solidFill>
                  <a:srgbClr val="92D050"/>
                </a:solidFill>
                <a:latin typeface="Bebas" pitchFamily="2" charset="0"/>
                <a:hlinkClick r:id="rId2" action="ppaction://hlinkfile"/>
              </a:rPr>
            </a:br>
            <a:r>
              <a:rPr lang="en-US" dirty="0" smtClean="0">
                <a:solidFill>
                  <a:srgbClr val="92D050"/>
                </a:solidFill>
                <a:latin typeface="Bebas" pitchFamily="2" charset="0"/>
                <a:hlinkClick r:id="rId2" action="ppaction://hlinkfile"/>
              </a:rPr>
              <a:t>The       NEURON</a:t>
            </a:r>
            <a:endParaRPr lang="en-US" dirty="0">
              <a:solidFill>
                <a:srgbClr val="92D050"/>
              </a:solidFill>
              <a:latin typeface="Bebas" pitchFamily="2" charset="0"/>
              <a:hlinkClick r:id="rId2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http://www.youtube.com/watch?v=c5cab4hgmoE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563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9FF3B"/>
                </a:solidFill>
              </a:rPr>
              <a:t>Microscope Lab</a:t>
            </a:r>
            <a:endParaRPr lang="en-US" dirty="0">
              <a:solidFill>
                <a:srgbClr val="49FF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Microscope Lab in packet</a:t>
            </a:r>
          </a:p>
          <a:p>
            <a:r>
              <a:rPr lang="en-US" dirty="0" smtClean="0"/>
              <a:t>Station</a:t>
            </a:r>
          </a:p>
          <a:p>
            <a:r>
              <a:rPr lang="en-US" dirty="0"/>
              <a:t>Read the </a:t>
            </a:r>
            <a:r>
              <a:rPr lang="en-US" dirty="0" smtClean="0"/>
              <a:t>corresponding article</a:t>
            </a:r>
          </a:p>
          <a:p>
            <a:r>
              <a:rPr lang="en-US" dirty="0" smtClean="0"/>
              <a:t>Answer Packet Questions</a:t>
            </a:r>
          </a:p>
          <a:p>
            <a:r>
              <a:rPr lang="en-US" dirty="0"/>
              <a:t>7</a:t>
            </a:r>
            <a:r>
              <a:rPr lang="en-US" dirty="0" smtClean="0"/>
              <a:t> minutes at each lab to complete your station</a:t>
            </a:r>
          </a:p>
          <a:p>
            <a:r>
              <a:rPr lang="en-US" dirty="0" smtClean="0"/>
              <a:t>Do not move until bell rings</a:t>
            </a:r>
          </a:p>
          <a:p>
            <a:r>
              <a:rPr lang="en-US" dirty="0" smtClean="0"/>
              <a:t>12-inch voices</a:t>
            </a:r>
          </a:p>
        </p:txBody>
      </p:sp>
    </p:spTree>
    <p:extLst>
      <p:ext uri="{BB962C8B-B14F-4D97-AF65-F5344CB8AC3E}">
        <p14:creationId xmlns:p14="http://schemas.microsoft.com/office/powerpoint/2010/main" xmlns="" val="52472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the </a:t>
            </a:r>
            <a:r>
              <a:rPr lang="en-US" b="1" u="sng" dirty="0" smtClean="0"/>
              <a:t>function</a:t>
            </a:r>
            <a:r>
              <a:rPr lang="en-US" dirty="0" smtClean="0"/>
              <a:t> of the </a:t>
            </a:r>
            <a:r>
              <a:rPr lang="en-US" b="1" u="sng" dirty="0" smtClean="0"/>
              <a:t>endoplasmic reticulum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How do </a:t>
            </a:r>
            <a:r>
              <a:rPr lang="en-US" b="1" u="sng" dirty="0" smtClean="0"/>
              <a:t>cells</a:t>
            </a:r>
            <a:r>
              <a:rPr lang="en-US" dirty="0" smtClean="0"/>
              <a:t> become </a:t>
            </a:r>
            <a:r>
              <a:rPr lang="en-US" b="1" u="sng" dirty="0" smtClean="0"/>
              <a:t>specialized</a:t>
            </a:r>
            <a:r>
              <a:rPr lang="en-US" dirty="0" smtClean="0"/>
              <a:t>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3. Which statement below is </a:t>
            </a:r>
            <a:r>
              <a:rPr lang="en-US" b="1" u="sng" dirty="0" smtClean="0"/>
              <a:t>true</a:t>
            </a:r>
            <a:r>
              <a:rPr lang="en-US" dirty="0" smtClean="0"/>
              <a:t>?</a:t>
            </a:r>
          </a:p>
          <a:p>
            <a:pPr lvl="0">
              <a:buNone/>
            </a:pPr>
            <a:r>
              <a:rPr lang="en-US" dirty="0" smtClean="0"/>
              <a:t>		a. Plant cells have a chloroplast and a central 	vacuole.  Animal cells do not.</a:t>
            </a:r>
          </a:p>
          <a:p>
            <a:pPr lvl="0">
              <a:buNone/>
            </a:pPr>
            <a:r>
              <a:rPr lang="en-US" dirty="0" smtClean="0"/>
              <a:t>		b. Plant cells have a cell wall and a cell 	membrane.  Animal cells do not.</a:t>
            </a:r>
          </a:p>
          <a:p>
            <a:pPr lvl="0">
              <a:buNone/>
            </a:pPr>
            <a:r>
              <a:rPr lang="en-US" dirty="0" smtClean="0"/>
              <a:t>		c. Animal cells have a mitochondria and a 	nucleus.  Plant cells do not.</a:t>
            </a:r>
          </a:p>
          <a:p>
            <a:pPr lvl="0">
              <a:buNone/>
            </a:pPr>
            <a:r>
              <a:rPr lang="en-US" dirty="0" smtClean="0"/>
              <a:t>		d. Animal cells have a mitochondria and a 	chloroplast.  Plant cells do not.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write out the ENTIRE question</a:t>
            </a:r>
          </a:p>
          <a:p>
            <a:r>
              <a:rPr lang="en-US" dirty="0" smtClean="0"/>
              <a:t>Must write out the ENTIRE correct answer</a:t>
            </a:r>
          </a:p>
          <a:p>
            <a:r>
              <a:rPr lang="en-US" dirty="0" smtClean="0"/>
              <a:t>Provide a brief 1 sentence explanation as to why that is the correct answer</a:t>
            </a:r>
          </a:p>
          <a:p>
            <a:r>
              <a:rPr lang="en-US" dirty="0" smtClean="0"/>
              <a:t>Must do ALL of the above in order to qualify for a re-test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</a:rPr>
              <a:t>Independent</a:t>
            </a:r>
            <a:endParaRPr lang="en-US" dirty="0">
              <a:solidFill>
                <a:srgbClr val="92D05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12.5 min.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50" t="39577" r="23290" b="40127"/>
          <a:stretch/>
        </p:blipFill>
        <p:spPr bwMode="auto">
          <a:xfrm>
            <a:off x="29689" y="1579417"/>
            <a:ext cx="9114311" cy="20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300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Bebas" pitchFamily="2" charset="0"/>
              </a:rPr>
              <a:t>What are the 2 TYPES of cells?</a:t>
            </a:r>
            <a:endParaRPr lang="en-US" dirty="0">
              <a:solidFill>
                <a:srgbClr val="92D050"/>
              </a:solidFill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68" t="27608" r="8889" b="16758"/>
          <a:stretch/>
        </p:blipFill>
        <p:spPr bwMode="auto">
          <a:xfrm>
            <a:off x="685800" y="1219199"/>
            <a:ext cx="7620000" cy="55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3845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CFU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Check For Understanding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“I don’t know” </a:t>
            </a:r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an acceptable response in this class!!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INSTEAD</a:t>
            </a:r>
          </a:p>
          <a:p>
            <a:pPr algn="ctr">
              <a:buNone/>
            </a:pPr>
            <a:r>
              <a:rPr lang="en-US" i="1" dirty="0" smtClean="0"/>
              <a:t>What did you mean by…</a:t>
            </a:r>
          </a:p>
          <a:p>
            <a:pPr algn="ctr">
              <a:buNone/>
            </a:pPr>
            <a:r>
              <a:rPr lang="en-US" i="1" dirty="0" smtClean="0"/>
              <a:t>How did you…</a:t>
            </a:r>
          </a:p>
          <a:p>
            <a:pPr algn="ctr">
              <a:buNone/>
            </a:pPr>
            <a:r>
              <a:rPr lang="en-US" i="1" dirty="0" smtClean="0"/>
              <a:t>Why is it that…</a:t>
            </a:r>
          </a:p>
          <a:p>
            <a:pPr algn="ctr">
              <a:buNone/>
            </a:pPr>
            <a:r>
              <a:rPr lang="en-US" i="1" dirty="0" smtClean="0"/>
              <a:t>Can you explain…</a:t>
            </a:r>
          </a:p>
          <a:p>
            <a:pPr algn="ctr">
              <a:buNone/>
            </a:pPr>
            <a:r>
              <a:rPr lang="en-US" i="1" dirty="0" smtClean="0"/>
              <a:t>What are some other examples of…</a:t>
            </a:r>
          </a:p>
          <a:p>
            <a:pPr algn="ctr">
              <a:buNone/>
            </a:pPr>
            <a:r>
              <a:rPr lang="en-US" i="1" dirty="0" smtClean="0"/>
              <a:t>What is the </a:t>
            </a:r>
            <a:r>
              <a:rPr lang="en-US" i="1" smtClean="0"/>
              <a:t>difference between…</a:t>
            </a:r>
            <a:endParaRPr lang="en-US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bas" pitchFamily="2" charset="0"/>
              </a:rPr>
              <a:t>3 cell examples</a:t>
            </a:r>
            <a:endParaRPr lang="en-US" dirty="0"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68" t="32473" r="18355" b="22441"/>
          <a:stretch/>
        </p:blipFill>
        <p:spPr bwMode="auto">
          <a:xfrm>
            <a:off x="-152400" y="1752600"/>
            <a:ext cx="93262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114800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PROKARYOTIC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114800"/>
            <a:ext cx="204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EUKARYOTIC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114800"/>
            <a:ext cx="204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EUKARYOTIC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876800"/>
            <a:ext cx="189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Nucleus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2831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Nucleus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Internal Structures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4495800"/>
            <a:ext cx="17971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Nucleus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Internal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Structures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218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1276</Words>
  <Application>Microsoft Office PowerPoint</Application>
  <PresentationFormat>On-screen Show (4:3)</PresentationFormat>
  <Paragraphs>280</Paragraphs>
  <Slides>54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What is the smallest living thing?</vt:lpstr>
      <vt:lpstr>What is a Cell?</vt:lpstr>
      <vt:lpstr>Slide 4</vt:lpstr>
      <vt:lpstr>How are they different?</vt:lpstr>
      <vt:lpstr>Independent</vt:lpstr>
      <vt:lpstr>What are the 2 TYPES of cells?</vt:lpstr>
      <vt:lpstr>CFU Check For Understanding</vt:lpstr>
      <vt:lpstr>3 cell examples</vt:lpstr>
      <vt:lpstr>CFU Check For Understanding</vt:lpstr>
      <vt:lpstr>Independent / home work</vt:lpstr>
      <vt:lpstr>Do Now</vt:lpstr>
      <vt:lpstr>How are cells made?</vt:lpstr>
      <vt:lpstr>Organelles Cell Membrane</vt:lpstr>
      <vt:lpstr>Organelles Cell wall</vt:lpstr>
      <vt:lpstr>Organelles Nucleus</vt:lpstr>
      <vt:lpstr>Organelles Mitochondria</vt:lpstr>
      <vt:lpstr>Organelles chloroplast</vt:lpstr>
      <vt:lpstr>CFU Check For Understanding</vt:lpstr>
      <vt:lpstr>Organelles Ribosomes</vt:lpstr>
      <vt:lpstr>Organelles vacuole</vt:lpstr>
      <vt:lpstr>Organelles Cytoplasm</vt:lpstr>
      <vt:lpstr>Organelles Lysosome</vt:lpstr>
      <vt:lpstr>CFU Check For Understanding</vt:lpstr>
      <vt:lpstr>Organelles Golgi Body/Apparatus</vt:lpstr>
      <vt:lpstr>Organelles Endoplasmic reticulum (ER)  Smooth and Rough</vt:lpstr>
      <vt:lpstr>Plant &amp; Animal Cells</vt:lpstr>
      <vt:lpstr>CFU Check For Understanding</vt:lpstr>
      <vt:lpstr>Do Now</vt:lpstr>
      <vt:lpstr>Slide 30</vt:lpstr>
      <vt:lpstr>Independent Work</vt:lpstr>
      <vt:lpstr>Slide 32</vt:lpstr>
      <vt:lpstr>Slide 33</vt:lpstr>
      <vt:lpstr>Cell Project</vt:lpstr>
      <vt:lpstr>Do Now</vt:lpstr>
      <vt:lpstr>Test Corrections</vt:lpstr>
      <vt:lpstr>Do Now</vt:lpstr>
      <vt:lpstr>Do Now</vt:lpstr>
      <vt:lpstr>Slide 39</vt:lpstr>
      <vt:lpstr>Slide 40</vt:lpstr>
      <vt:lpstr>Slide 41</vt:lpstr>
      <vt:lpstr>Specialization    Example:</vt:lpstr>
      <vt:lpstr>Slide 43</vt:lpstr>
      <vt:lpstr>Slide 44</vt:lpstr>
      <vt:lpstr>Slide 45</vt:lpstr>
      <vt:lpstr>Sperm Cell</vt:lpstr>
      <vt:lpstr>Skin Cell</vt:lpstr>
      <vt:lpstr>Red Blood Cells</vt:lpstr>
      <vt:lpstr>Muscle Cell</vt:lpstr>
      <vt:lpstr>Nerve Cell, Neuron</vt:lpstr>
      <vt:lpstr>Highlight  a   specialized     cell: The       NEURON</vt:lpstr>
      <vt:lpstr>Microscope Lab</vt:lpstr>
      <vt:lpstr>Do Now</vt:lpstr>
      <vt:lpstr>Test Corrections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brooke1.simmons</dc:creator>
  <cp:lastModifiedBy>brooke1.simmons</cp:lastModifiedBy>
  <cp:revision>2</cp:revision>
  <dcterms:created xsi:type="dcterms:W3CDTF">2014-10-02T17:06:55Z</dcterms:created>
  <dcterms:modified xsi:type="dcterms:W3CDTF">2014-10-02T17:08:48Z</dcterms:modified>
</cp:coreProperties>
</file>