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6728-1D8B-4D5B-9EF4-E8C9D065C7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381E-229B-4328-A352-E1CB81622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5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6728-1D8B-4D5B-9EF4-E8C9D065C7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381E-229B-4328-A352-E1CB81622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8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6728-1D8B-4D5B-9EF4-E8C9D065C7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381E-229B-4328-A352-E1CB81622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9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6728-1D8B-4D5B-9EF4-E8C9D065C7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381E-229B-4328-A352-E1CB81622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3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6728-1D8B-4D5B-9EF4-E8C9D065C7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381E-229B-4328-A352-E1CB81622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6728-1D8B-4D5B-9EF4-E8C9D065C7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381E-229B-4328-A352-E1CB81622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9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6728-1D8B-4D5B-9EF4-E8C9D065C7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381E-229B-4328-A352-E1CB81622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6728-1D8B-4D5B-9EF4-E8C9D065C7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381E-229B-4328-A352-E1CB81622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7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6728-1D8B-4D5B-9EF4-E8C9D065C7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381E-229B-4328-A352-E1CB81622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0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6728-1D8B-4D5B-9EF4-E8C9D065C7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381E-229B-4328-A352-E1CB81622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6728-1D8B-4D5B-9EF4-E8C9D065C7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381E-229B-4328-A352-E1CB81622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9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46728-1D8B-4D5B-9EF4-E8C9D065C78F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A381E-229B-4328-A352-E1CB81622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3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9788" y="477838"/>
            <a:ext cx="10471150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Human Genome Project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– collaborative effort to map out every human gene location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Used to identify locations of all disease causing genes</a:t>
            </a:r>
          </a:p>
          <a:p>
            <a:pPr>
              <a:defRPr/>
            </a:pP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~ Better treatment</a:t>
            </a:r>
          </a:p>
          <a:p>
            <a:pPr>
              <a:defRPr/>
            </a:pP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~ Gene therapy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2" t="44563" r="30643" b="39639"/>
          <a:stretch>
            <a:fillRect/>
          </a:stretch>
        </p:blipFill>
        <p:spPr bwMode="auto">
          <a:xfrm>
            <a:off x="4475163" y="3549650"/>
            <a:ext cx="664686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17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2175" y="536575"/>
            <a:ext cx="10599738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3. 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Vestigial Structures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– structures no longer used by organism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Ex.  Leg bones in whale skeleton, human tailbone &amp; appendix </a:t>
            </a:r>
          </a:p>
        </p:txBody>
      </p:sp>
      <p:pic>
        <p:nvPicPr>
          <p:cNvPr id="99330" name="Picture 10" descr="Append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8"/>
          <a:stretch>
            <a:fillRect/>
          </a:stretch>
        </p:blipFill>
        <p:spPr bwMode="auto">
          <a:xfrm>
            <a:off x="6191250" y="2560638"/>
            <a:ext cx="51181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586038"/>
            <a:ext cx="4732338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35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638" y="493713"/>
            <a:ext cx="10490200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4. 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Biochemical Evidence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– Comparison of DNA sequences in different species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~ The more similarity, the more recent the common ancestor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Humans &amp; chimps =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99%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identical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Humans &amp; bananas =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70%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identical</a:t>
            </a:r>
          </a:p>
        </p:txBody>
      </p:sp>
      <p:pic>
        <p:nvPicPr>
          <p:cNvPr id="100354" name="Picture 11" descr="mammalhemoglobinmoleculeseque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2994025"/>
            <a:ext cx="461645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413" y="519113"/>
            <a:ext cx="10412412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Antibiotic Resistance in Bacteria</a:t>
            </a:r>
          </a:p>
          <a:p>
            <a:pPr>
              <a:defRPr/>
            </a:pP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Because of quick generation time, we can witness evolution in action.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Some bacteria are stronger than medicine (because of RANDOM MUTATION).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These bacteria will survive &amp; reproduce, leading to antibiotic resistance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1378" name="Picture 12" descr="http://evolution.berkeley.edu/evolibrary/images/interviews/resistan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3530600"/>
            <a:ext cx="6772275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9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963" y="0"/>
            <a:ext cx="10521950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Classification</a:t>
            </a:r>
          </a:p>
          <a:p>
            <a:pPr algn="ctr"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Binomial Nomenclature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TWO name system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Scientific name is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GENUS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&amp;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SPECIES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Ex. 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Homo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sapien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human				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Canis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familiaris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dog</a:t>
            </a:r>
          </a:p>
          <a:p>
            <a:pPr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Taxons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from largest to smallest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Kingdom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Phylum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Class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Order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Family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Genus 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Species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160588" y="1863725"/>
            <a:ext cx="2079625" cy="582613"/>
          </a:xfrm>
          <a:prstGeom prst="straightConnector1">
            <a:avLst/>
          </a:prstGeom>
          <a:ln w="28575">
            <a:solidFill>
              <a:srgbClr val="265B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240213" y="1863725"/>
            <a:ext cx="2587625" cy="582613"/>
          </a:xfrm>
          <a:prstGeom prst="straightConnector1">
            <a:avLst/>
          </a:prstGeom>
          <a:ln w="28575">
            <a:solidFill>
              <a:srgbClr val="265B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848100" y="1863725"/>
            <a:ext cx="2078038" cy="58261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26138" y="1863725"/>
            <a:ext cx="2292350" cy="58261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8163" y="312738"/>
            <a:ext cx="8429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Two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81125" y="325438"/>
            <a:ext cx="11398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Name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77913" y="735013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54175" y="733425"/>
            <a:ext cx="0" cy="382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00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413" y="519113"/>
            <a:ext cx="10412412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Dichotomous Key</a:t>
            </a:r>
          </a:p>
          <a:p>
            <a:pPr>
              <a:defRPr/>
            </a:pP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Bird W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- </a:t>
            </a:r>
          </a:p>
          <a:p>
            <a:pPr>
              <a:defRPr/>
            </a:pP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Bird X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- </a:t>
            </a:r>
          </a:p>
          <a:p>
            <a:pPr>
              <a:defRPr/>
            </a:pP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Bird 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- </a:t>
            </a:r>
          </a:p>
          <a:p>
            <a:pPr>
              <a:defRPr/>
            </a:pP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Bird Z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- 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5233" name="irc_mi" descr="dichobi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1084263"/>
            <a:ext cx="62103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6163" y="1368425"/>
            <a:ext cx="1939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265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Geospiza</a:t>
            </a:r>
            <a:endParaRPr lang="en-US" sz="2800" dirty="0">
              <a:solidFill>
                <a:srgbClr val="265B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6163" y="2232025"/>
            <a:ext cx="1939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265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Platyspiza</a:t>
            </a:r>
            <a:endParaRPr lang="en-US" sz="2800" dirty="0">
              <a:solidFill>
                <a:srgbClr val="265B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6163" y="3052763"/>
            <a:ext cx="1939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265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Certhidea</a:t>
            </a:r>
            <a:endParaRPr lang="en-US" sz="2800" dirty="0">
              <a:solidFill>
                <a:srgbClr val="265B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6163" y="3986213"/>
            <a:ext cx="2825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265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Camarhynchus</a:t>
            </a:r>
            <a:endParaRPr lang="en-US" sz="2800" dirty="0">
              <a:solidFill>
                <a:srgbClr val="265B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27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87363"/>
            <a:ext cx="374015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Cladograms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closer they are on the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cladogram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the closer the evolutionary link.</a:t>
            </a:r>
          </a:p>
        </p:txBody>
      </p:sp>
      <p:pic>
        <p:nvPicPr>
          <p:cNvPr id="9420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3"/>
          <a:stretch>
            <a:fillRect/>
          </a:stretch>
        </p:blipFill>
        <p:spPr bwMode="auto">
          <a:xfrm>
            <a:off x="4256088" y="1341438"/>
            <a:ext cx="64738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03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656" y="485115"/>
            <a:ext cx="1095505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Six Kingdoms of Life</a:t>
            </a:r>
          </a:p>
          <a:p>
            <a:pPr>
              <a:lnSpc>
                <a:spcPct val="200000"/>
              </a:lnSpc>
              <a:defRPr/>
            </a:pPr>
            <a:r>
              <a:rPr lang="en-US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Archaebacteria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OLDEST,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Prokaryotic, CELL WALL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Eubacteria – NEWER,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Prokaryotic, CELL WALL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  <a:defRPr/>
            </a:pP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Protist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Unicellular, Photosynthetic,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Eukaryotic, CELL WALL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solidFill>
                  <a:srgbClr val="D67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Fungi – Multicellular, Heterotrophic, </a:t>
            </a:r>
            <a:r>
              <a:rPr lang="en-US" sz="2800" dirty="0" smtClean="0">
                <a:solidFill>
                  <a:srgbClr val="D67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Eukaryotic, CELL WALL</a:t>
            </a:r>
            <a:endParaRPr lang="en-US" sz="2800" dirty="0">
              <a:solidFill>
                <a:srgbClr val="D67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Plant – Multicellular, Photosynthetic, 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Eukaryotic, CELL WALL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200000"/>
              </a:lnSpc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Animal – Multicellular, Heterotrophic,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Eukaryotic, </a:t>
            </a:r>
            <a:r>
              <a:rPr lang="en-US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 CELL WALL</a:t>
            </a:r>
            <a:endParaRPr lang="en-US" sz="2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3185" name="Picture 15" descr="http://myweb.rollins.edu/jsiry/six%20kingdom%20system%20of%20classific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50" y="633636"/>
            <a:ext cx="5126038" cy="58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2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413" y="0"/>
            <a:ext cx="10412412" cy="372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Six Kingdoms of Life</a:t>
            </a:r>
          </a:p>
          <a:p>
            <a:pPr algn="ctr">
              <a:defRPr/>
            </a:pP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Viruses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NOT LIVING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reasons: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NOT made of cells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Can’t reproduce on their own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MUST use a host cell</a:t>
            </a:r>
          </a:p>
        </p:txBody>
      </p:sp>
      <p:pic>
        <p:nvPicPr>
          <p:cNvPr id="92161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031875"/>
            <a:ext cx="3021012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08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413" y="0"/>
            <a:ext cx="10412412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Six Kingdoms of Life</a:t>
            </a:r>
          </a:p>
          <a:p>
            <a:pPr algn="ctr">
              <a:defRPr/>
            </a:pP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Archae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bacteria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OLDEST forms of life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Live in harsh environments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Prokaryotic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Walls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175" y="1754188"/>
            <a:ext cx="25384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Means old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692275" y="1419225"/>
            <a:ext cx="723900" cy="56515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213" name="irc_mi" descr="xylitol-bac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2216150"/>
            <a:ext cx="4929187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08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413" y="0"/>
            <a:ext cx="10412412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Six Kingdoms of Life</a:t>
            </a:r>
          </a:p>
          <a:p>
            <a:pPr algn="ctr">
              <a:defRPr/>
            </a:pP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Eubacteria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Common bacteria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MOST are beneficial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Some are pathogenic (cause disease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Walls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0113" name="irc_mi" descr="xylitol-bac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3108325"/>
            <a:ext cx="4979988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78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613" y="476250"/>
            <a:ext cx="104711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Gel Electrophoresis	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		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also called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DNA fingerprint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014413"/>
            <a:ext cx="10280650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00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413" y="0"/>
            <a:ext cx="10412412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Six Kingdoms of Life</a:t>
            </a:r>
          </a:p>
          <a:p>
            <a:pPr algn="ctr">
              <a:defRPr/>
            </a:pP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Protists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Mostly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UNICELLULAR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Walls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Ex.  Paramecium, Euglena, Amoeba</a:t>
            </a:r>
          </a:p>
        </p:txBody>
      </p:sp>
      <p:pic>
        <p:nvPicPr>
          <p:cNvPr id="8908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60" y="3108543"/>
            <a:ext cx="4655802" cy="30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19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413" y="0"/>
            <a:ext cx="10412412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Six Kingdoms of Life</a:t>
            </a:r>
          </a:p>
          <a:p>
            <a:pPr algn="ctr">
              <a:defRPr/>
            </a:pP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Fungi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Mostly MULTICELLULAR  (mushrooms)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Yeasts are unicellular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Heterotrophic 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Decomposers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Walls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806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r="14583"/>
          <a:stretch>
            <a:fillRect/>
          </a:stretch>
        </p:blipFill>
        <p:spPr bwMode="auto">
          <a:xfrm>
            <a:off x="6432550" y="1954213"/>
            <a:ext cx="4216400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76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413" y="0"/>
            <a:ext cx="10412412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Six Kingdoms of Life</a:t>
            </a:r>
          </a:p>
          <a:p>
            <a:pPr algn="ctr">
              <a:defRPr/>
            </a:pP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Plants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Multicellular, autotrophic (photosynthetic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), Cell Walls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Vascular or Non-vascular</a:t>
            </a: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Gymnosperms			Angiosperms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206625" y="2206625"/>
            <a:ext cx="2270125" cy="16875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476750" y="2200275"/>
            <a:ext cx="1617663" cy="16938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20700"/>
            <a:ext cx="10390188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Vascular vs. Non-vascular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TUBES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Xylem – carry H2O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Phloem – carry food</a:t>
            </a: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867025" y="1025525"/>
            <a:ext cx="1593850" cy="7397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7110413" y="1025525"/>
            <a:ext cx="1922462" cy="7397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0800000" flipH="1" flipV="1">
            <a:off x="6805613" y="1765300"/>
            <a:ext cx="4498975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 TUBES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Absorb H2O and nutrients by diffusion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Ex. Mosses</a:t>
            </a:r>
          </a:p>
        </p:txBody>
      </p:sp>
    </p:spTree>
    <p:extLst>
      <p:ext uri="{BB962C8B-B14F-4D97-AF65-F5344CB8AC3E}">
        <p14:creationId xmlns:p14="http://schemas.microsoft.com/office/powerpoint/2010/main" val="23479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20700"/>
            <a:ext cx="10390188" cy="69865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Gymnosperm vs. Angiosperm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NAKED SEED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 fruits or flowers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Ex. Pinecones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Gym =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Cones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Jim likes cones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867025" y="1025525"/>
            <a:ext cx="1593850" cy="7397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7110413" y="1025525"/>
            <a:ext cx="1922462" cy="7397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0800000" flipH="1" flipV="1">
            <a:off x="6805613" y="1847199"/>
            <a:ext cx="486092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COVERED SEED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Seeds protected by flowers or fruits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Angie =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Flowers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Angie loves flowers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5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20700"/>
            <a:ext cx="10390188" cy="6370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Plant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Tropisms/Taxis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Movement TOWARD or AWAY from a stimulus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Positive = toward			Negative = away from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Photo = light		   geo = gravity		   hydro = H2O		 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thigmo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= touch</a:t>
            </a: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Ex.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Positive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phototropism (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phototaxis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)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means leaves of a plant grow toward sun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2157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20700"/>
            <a:ext cx="10390188" cy="5878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Plant Regulating Hormones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Auxins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elongation of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allows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plants to bend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Cytokinens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rapid cell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division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roots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Ethylene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gas for fruit ripening/spoilage</a:t>
            </a:r>
          </a:p>
          <a:p>
            <a:pPr>
              <a:defRPr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Ex. Bananas go from green to yellow to brown</a:t>
            </a: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253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10390188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Animals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Multicellular, heterotrophic,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alls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Invertebrate – NO backbone		ex. sponge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Vertebrate – Backbone		ex. human</a:t>
            </a: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963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10390188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Symmetry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Radial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					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Bilateral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			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Asymmetry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488" y="1984375"/>
            <a:ext cx="26257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Symmetry from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one central point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488" y="2816225"/>
            <a:ext cx="2625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Ex. pizza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2513" y="2816225"/>
            <a:ext cx="2625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Ex. human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31250" y="2586038"/>
            <a:ext cx="2625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Ex. sponge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1250" y="2036763"/>
            <a:ext cx="2625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 symmetry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2513" y="1984375"/>
            <a:ext cx="21780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Symmetry by halves</a:t>
            </a:r>
          </a:p>
        </p:txBody>
      </p:sp>
      <p:pic>
        <p:nvPicPr>
          <p:cNvPr id="11571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30563"/>
            <a:ext cx="6415088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146300" y="1296988"/>
            <a:ext cx="2952750" cy="23034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67175" y="1296988"/>
            <a:ext cx="1031875" cy="21256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167688" y="1254125"/>
            <a:ext cx="647700" cy="22621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3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88" y="0"/>
            <a:ext cx="10390187" cy="77867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Animal Behavior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Instinct/Innate Behavior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behavior you are born already knowing			ex.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ursing, suckling, migration, estivation, 									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ibernation, taxis, tropism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Flight or Fight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a rush of adrenaline to allow you to stay 	and defend or run away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Reflex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AUTOMATIC response to a stimuli						ex. Blinking, flinching</a:t>
            </a: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Courtship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behavior done in order to mate						ex.  Bird calls, peacock showing feathers</a:t>
            </a: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833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213" y="0"/>
            <a:ext cx="10471150" cy="6986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Used for</a:t>
            </a:r>
          </a:p>
          <a:p>
            <a:pPr>
              <a:defRPr/>
            </a:pP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Paternity – HALF of the bands must match</a:t>
            </a:r>
          </a:p>
          <a:p>
            <a:pPr marL="514350" indent="-514350">
              <a:buFontTx/>
              <a:buAutoNum type="arabicPeriod"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Forensics (crime scene analysis) – ALL must match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4210" name="Picture 6" descr="https://missbakersbiologyclasswiki.wikispaces.com/file/view/Picture3.png/32638343/385x205/Pic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60513"/>
            <a:ext cx="5446712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5" descr="http://www.hbwbiology.net/quizzes/ch20-DNA-technology_files/haq2020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984500"/>
            <a:ext cx="554513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1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88" y="0"/>
            <a:ext cx="10390187" cy="686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Animal Behavior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4.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Territoriality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behavior done to defend your resources		(space, food, mates, etc.)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5.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Aggression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behavior done to show your power				ex.  lion growling, dog barking, etc.</a:t>
            </a:r>
          </a:p>
          <a:p>
            <a:pPr>
              <a:defRPr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6. 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Dominance Hierarchy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behavior in a population to show 	social ranking		ex. Bees in a hive (queen, workers)</a:t>
            </a:r>
          </a:p>
          <a:p>
            <a:pPr>
              <a:defRPr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7. 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Taxis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movement toward or away from a stimulus		same a tropisms for plants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Cockroaches run away from light = negative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phototaxis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3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88" y="0"/>
            <a:ext cx="10390187" cy="711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Animal Behavior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Behavior Cycles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Circadian rhythm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happens every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24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hours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Hibernation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lower metabolism in winter</a:t>
            </a: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Estivation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lower metabolism in hot weather					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4. 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Migration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movement to a different location during 	different seasons</a:t>
            </a: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782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88" y="0"/>
            <a:ext cx="10390187" cy="6924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Animal Behavior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Learned Behavior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behavior learned during your lifetime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Habituation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ignoring constant harmless stimuli				ex. Perfume, living next to airport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Classical Conditioning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associating one stimuli to a 		NON-related stimuli						ex. Pavlov’s dogs</a:t>
            </a: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3. 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Trail and Error/Operant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Conditioning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reward/punishment for good/bad	behavior</a:t>
            </a: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678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88" y="0"/>
            <a:ext cx="10390187" cy="6062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Animal Behavior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4.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Imprinting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happens immediately after birth					ex. Babies with mothers scent, ducks following mom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5.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Communicating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relaying information to other members 	of your population		(verbal, visual, scent)</a:t>
            </a: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6. 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Social Behavior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behavior done to increase your chance 	of survival						ex.  Pack animals, schools of fish</a:t>
            </a: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264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88" y="0"/>
            <a:ext cx="10547350" cy="6124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Ecology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Biosphere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any part of Earth that can sustain life				ex. ocean, land, air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Population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all the members of same species in same place at same time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Community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all of the interacting species in one area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Biotic factors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LIVING factors that affect other species						ex.  Food, predators, symbiotic partners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Abiotic factors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NON-LIVING factors that affect other species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		ex. H2O, temperature, sunlight, etc.</a:t>
            </a: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695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 descr="http://www.goldiesroom.org/Multimedia/Bio_Images/22%20Ecology/02%20Ecological%20Organiz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506413"/>
            <a:ext cx="7802563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5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088" y="130175"/>
            <a:ext cx="10390187" cy="612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Producer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can make their own food			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Also called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AUTOTROPHS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Consumer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CANNOT make their own food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Also called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HETEROTROPHS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Herbivores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eat plants only						</a:t>
            </a: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Carnivore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eat meat only</a:t>
            </a: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Omnivore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eat both plants and animals						</a:t>
            </a: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Decomposer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break down dead material and return the nutrients to the soil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Main Decomposers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bacteria &amp; fungi</a:t>
            </a: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67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088" y="130175"/>
            <a:ext cx="10390187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Food chain/Web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links of energy transfer			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Only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10%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of energy travels from link to link, the rest is lost as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heat !!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49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2" t="33676"/>
          <a:stretch>
            <a:fillRect/>
          </a:stretch>
        </p:blipFill>
        <p:spPr bwMode="auto">
          <a:xfrm>
            <a:off x="514350" y="2598738"/>
            <a:ext cx="44132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2011363"/>
            <a:ext cx="6348412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96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41375" y="719138"/>
          <a:ext cx="10407650" cy="5303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3825"/>
                <a:gridCol w="5203825"/>
              </a:tblGrid>
              <a:tr h="2651919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Mutualism</a:t>
                      </a:r>
                    </a:p>
                    <a:p>
                      <a:endParaRPr lang="en-US" sz="2800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r>
                        <a:rPr lang="en-US" sz="2800" u="sng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BOTH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benefit     examples: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humans &amp; bacteria,                               clownfish &amp; anemone, 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birds/bees &amp; flowers</a:t>
                      </a:r>
                      <a:endParaRPr lang="en-US" sz="2800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1448" marR="9144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Commensalism</a:t>
                      </a:r>
                    </a:p>
                    <a:p>
                      <a:pPr algn="ctr"/>
                      <a:endParaRPr lang="en-US" sz="2800" u="sng" dirty="0" smtClean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l"/>
                      <a:r>
                        <a:rPr lang="en-US" sz="2800" u="sng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One</a:t>
                      </a:r>
                      <a:r>
                        <a:rPr lang="en-US" sz="2800" u="non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benefits, other UNAFFECTED      </a:t>
                      </a:r>
                    </a:p>
                    <a:p>
                      <a:pPr algn="l"/>
                      <a:r>
                        <a:rPr lang="en-US" sz="2800" u="non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examples:</a:t>
                      </a:r>
                    </a:p>
                    <a:p>
                      <a:pPr algn="l"/>
                      <a:r>
                        <a:rPr lang="en-US" sz="2800" u="none" dirty="0" smtClean="0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shark &amp; remora, tree &amp; birds</a:t>
                      </a:r>
                      <a:endParaRPr lang="en-US" sz="2800" u="sng" dirty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1448" marR="9144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919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solidFill>
                            <a:srgbClr val="B06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Parasitism</a:t>
                      </a:r>
                    </a:p>
                    <a:p>
                      <a:endParaRPr lang="en-US" sz="2800" dirty="0" smtClean="0">
                        <a:solidFill>
                          <a:srgbClr val="B06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r>
                        <a:rPr lang="en-US" sz="2800" u="sng" dirty="0" smtClean="0">
                          <a:solidFill>
                            <a:srgbClr val="B06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One</a:t>
                      </a:r>
                      <a:r>
                        <a:rPr lang="en-US" sz="2800" dirty="0" smtClean="0">
                          <a:solidFill>
                            <a:srgbClr val="B06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benefits, other </a:t>
                      </a:r>
                      <a:r>
                        <a:rPr lang="en-US" sz="2800" u="sng" dirty="0" smtClean="0">
                          <a:solidFill>
                            <a:srgbClr val="B06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HARMED</a:t>
                      </a:r>
                    </a:p>
                    <a:p>
                      <a:r>
                        <a:rPr lang="en-US" sz="2800" dirty="0" smtClean="0">
                          <a:solidFill>
                            <a:srgbClr val="B06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examples:</a:t>
                      </a:r>
                    </a:p>
                    <a:p>
                      <a:r>
                        <a:rPr lang="en-US" sz="2800" dirty="0" smtClean="0">
                          <a:solidFill>
                            <a:srgbClr val="B06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dog</a:t>
                      </a:r>
                      <a:r>
                        <a:rPr lang="en-US" sz="2800" baseline="0" dirty="0" smtClean="0">
                          <a:solidFill>
                            <a:srgbClr val="B06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&amp; fleas, 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rgbClr val="B06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humans &amp; tapeworms</a:t>
                      </a:r>
                      <a:endParaRPr lang="en-US" sz="2800" dirty="0" smtClean="0">
                        <a:solidFill>
                          <a:srgbClr val="B06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1448" marR="9144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solidFill>
                            <a:srgbClr val="FF21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Predator/Prey</a:t>
                      </a:r>
                    </a:p>
                    <a:p>
                      <a:pPr algn="ctr"/>
                      <a:endParaRPr lang="en-US" sz="2800" u="sng" dirty="0" smtClean="0">
                        <a:solidFill>
                          <a:srgbClr val="FF21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l"/>
                      <a:r>
                        <a:rPr lang="en-US" sz="2800" u="none" dirty="0" smtClean="0">
                          <a:solidFill>
                            <a:srgbClr val="FF21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One </a:t>
                      </a:r>
                      <a:r>
                        <a:rPr lang="en-US" sz="2800" u="sng" dirty="0" smtClean="0">
                          <a:solidFill>
                            <a:srgbClr val="FF21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KILLS and EATS </a:t>
                      </a:r>
                      <a:r>
                        <a:rPr lang="en-US" sz="2800" u="none" dirty="0" smtClean="0">
                          <a:solidFill>
                            <a:srgbClr val="FF21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the other</a:t>
                      </a:r>
                    </a:p>
                    <a:p>
                      <a:pPr algn="l"/>
                      <a:r>
                        <a:rPr lang="en-US" sz="2800" u="none" dirty="0" smtClean="0">
                          <a:solidFill>
                            <a:srgbClr val="FF21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examples:</a:t>
                      </a:r>
                    </a:p>
                    <a:p>
                      <a:pPr algn="l"/>
                      <a:r>
                        <a:rPr lang="en-US" sz="2800" u="none" dirty="0" smtClean="0">
                          <a:solidFill>
                            <a:srgbClr val="FF21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lion &amp; gazelle, bear &amp; salmon</a:t>
                      </a:r>
                      <a:endParaRPr lang="en-US" sz="2800" u="none" dirty="0">
                        <a:solidFill>
                          <a:srgbClr val="FF21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1448" marR="9144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71538" y="739775"/>
            <a:ext cx="5122862" cy="258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81713" y="739775"/>
            <a:ext cx="5108575" cy="257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1538" y="3425825"/>
            <a:ext cx="5122862" cy="2554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81713" y="3425825"/>
            <a:ext cx="5108575" cy="2554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073775"/>
            <a:ext cx="12192000" cy="78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57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27641" r="1785" b="20573"/>
          <a:stretch>
            <a:fillRect/>
          </a:stretch>
        </p:blipFill>
        <p:spPr bwMode="auto">
          <a:xfrm>
            <a:off x="0" y="0"/>
            <a:ext cx="12195175" cy="65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275" y="2663825"/>
            <a:ext cx="2627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Predator/Prey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0425" y="6156325"/>
            <a:ext cx="262731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Predator/Prey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0563" y="2728913"/>
            <a:ext cx="27971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Commensalism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23350" y="6119813"/>
            <a:ext cx="27955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Commensalism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9713" y="2513013"/>
            <a:ext cx="2060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Parasitism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3025" y="6443663"/>
            <a:ext cx="2060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Parasitism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90063" y="3298825"/>
            <a:ext cx="20621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Mutualism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488" y="5886450"/>
            <a:ext cx="2060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Mutualism</a:t>
            </a:r>
          </a:p>
        </p:txBody>
      </p:sp>
    </p:spTree>
    <p:extLst>
      <p:ext uri="{BB962C8B-B14F-4D97-AF65-F5344CB8AC3E}">
        <p14:creationId xmlns:p14="http://schemas.microsoft.com/office/powerpoint/2010/main" val="359127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913" y="0"/>
            <a:ext cx="1047115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Karyotypes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~ picture of an individuals chromosomes</a:t>
            </a:r>
          </a:p>
          <a:p>
            <a:pPr>
              <a:defRPr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~ used to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diagnose chromosomal disorders/abnormalities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~ humans should have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46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416175"/>
            <a:ext cx="70739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92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88" y="0"/>
            <a:ext cx="528320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Population Growth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Exponential Growth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MUST have UNLIMITED resources (space, food, mates, etc.)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185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535113"/>
            <a:ext cx="5980112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50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88" y="0"/>
            <a:ext cx="5916612" cy="4186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Population Growth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Logistic Growth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as population reaches CARRYING CAPACITY (the maximum number of individuals a place can support), the growth rate SLOWS DOWN and hovers around the carrying capacity.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595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1103313"/>
            <a:ext cx="540385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94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7" t="17821" r="2499" b="46616"/>
          <a:stretch>
            <a:fillRect/>
          </a:stretch>
        </p:blipFill>
        <p:spPr bwMode="auto">
          <a:xfrm>
            <a:off x="4968875" y="827088"/>
            <a:ext cx="67151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063" y="696913"/>
            <a:ext cx="4529137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Predator/Prey Curves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two species dependent on each other.  A change in one of them will cause a change in the other.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67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88" y="0"/>
            <a:ext cx="10334625" cy="6124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Limiting Factors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Density-Dependent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will limit population growth MORE as the population gets bigger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Examples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sickness, predator/prey, competition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Density-Independent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will limit population growth THE SAME regardless of how big or small the population gets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Examples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natural disasters, pollution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60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88" y="0"/>
            <a:ext cx="11263312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Nutrient Cycles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Water Cycle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EVAPORATION &amp; 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TRANSPIRATION take H2O </a:t>
            </a:r>
            <a:r>
              <a:rPr lang="en-US" sz="28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UP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into the atmosphere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CONDENSATION &amp; 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PRECIPITATION bring H2O back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 the land/sea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08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1292225"/>
            <a:ext cx="56578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9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-101600"/>
            <a:ext cx="11263313" cy="6770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Nutrient Cycles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Carbon Cycle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PHOTOSYNTHESIS											takes CO2 out of the atmosphere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RESPIRATION &amp; 										      DECOMPOSITION put CO2 back 												into the atmosphere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Burning FOSSIL FUELS increases									atmospheric CO2 levels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	     NOT natural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148013" y="4630738"/>
            <a:ext cx="377825" cy="855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00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1800225"/>
            <a:ext cx="6254750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89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-101600"/>
            <a:ext cx="11263313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Nutrient Cycles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Nitrogen Cycle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Nitrogen from 									      excretion &amp; dead plants/animals												    is UNUSABLE to us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Bacteria “fix” the nitrogen &amp; 											    convert it into a form we can use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9026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942975"/>
            <a:ext cx="5978525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87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rc_mi" descr="Down_Syndrome_Karyotype-315x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95300"/>
            <a:ext cx="4957763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21338" y="179388"/>
            <a:ext cx="6310312" cy="6340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~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Most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common error is TRISOMY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21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~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copies of chromosome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21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~ Down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Syndrome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~Other chromosomal disorders you need to know: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Klinefelter’s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Syndrome XXY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Turner’s Syndrome XO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~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You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will need to be able to recognize disorder &amp; gender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XX – female			XY - male</a:t>
            </a:r>
          </a:p>
        </p:txBody>
      </p:sp>
    </p:spTree>
    <p:extLst>
      <p:ext uri="{BB962C8B-B14F-4D97-AF65-F5344CB8AC3E}">
        <p14:creationId xmlns:p14="http://schemas.microsoft.com/office/powerpoint/2010/main" val="39379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225" y="0"/>
            <a:ext cx="11537950" cy="6986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Evolution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8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Charles Darwin 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– Father of evolution		Studies finches &amp; tortoises on the Galapagos Islands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800" u="sng" dirty="0">
                <a:solidFill>
                  <a:srgbClr val="FF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</a:t>
            </a:r>
            <a:r>
              <a:rPr lang="en-US" sz="2800" dirty="0">
                <a:solidFill>
                  <a:srgbClr val="FF5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– Overproduction of Offspring - species produce LOTS of offspring to make sure enough survive to keep population going</a:t>
            </a:r>
          </a:p>
          <a:p>
            <a:pPr>
              <a:defRPr/>
            </a:pPr>
            <a:endParaRPr lang="en-US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– Variation – individuals are all different (different strengths &amp; weaknesses)			caused by mutations &amp; SEXUAL reproduction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800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</a:t>
            </a: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– Competition – variations cause some to be better competitors for limited resources (space, food, protection, mates, etc.)</a:t>
            </a:r>
          </a:p>
          <a:p>
            <a:pPr>
              <a:defRPr/>
            </a:pP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800" u="sng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</a:t>
            </a:r>
            <a:r>
              <a:rPr lang="en-US" sz="28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– Survival of the fittest		</a:t>
            </a:r>
          </a:p>
          <a:p>
            <a:pPr>
              <a:defRPr/>
            </a:pPr>
            <a:r>
              <a:rPr lang="en-US" sz="28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Fit means BEST ADAPTED TO THEIR ENVIRONMENT		</a:t>
            </a:r>
          </a:p>
          <a:p>
            <a:pPr>
              <a:defRPr/>
            </a:pPr>
            <a:r>
              <a:rPr lang="en-US" sz="28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  Those that succeed reproduce &amp; pass on their ‘GOOD’ genes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665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638" y="0"/>
            <a:ext cx="10531475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Evolution</a:t>
            </a:r>
          </a:p>
          <a:p>
            <a:pPr algn="ctr"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All evolution is driven by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RANDOM MUTATION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ctr">
              <a:defRPr/>
            </a:pP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If that mutation causes you to be better fit to your environment, you will survive and pass that mutation to your offspring</a:t>
            </a:r>
          </a:p>
        </p:txBody>
      </p:sp>
    </p:spTree>
    <p:extLst>
      <p:ext uri="{BB962C8B-B14F-4D97-AF65-F5344CB8AC3E}">
        <p14:creationId xmlns:p14="http://schemas.microsoft.com/office/powerpoint/2010/main" val="341869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9625" y="500063"/>
            <a:ext cx="7488238" cy="287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Speciation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– a barrier separates a species</a:t>
            </a: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	~over time both halves evolve</a:t>
            </a:r>
          </a:p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	differently &amp; form enough genetic 	difference to be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different species 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7282" name="Picture 7" descr="http://www.mhhe.com/biosci/esp/2001_gbio/folder_structure/ev/m3/s2/assets/images/evm3s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t="2892" r="38544" b="6621"/>
          <a:stretch>
            <a:fillRect/>
          </a:stretch>
        </p:blipFill>
        <p:spPr bwMode="auto">
          <a:xfrm>
            <a:off x="8239125" y="0"/>
            <a:ext cx="3379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82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3913" y="0"/>
            <a:ext cx="10463212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Evidence for evolution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Fossils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– remains of past life forms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Homologous Structures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– SAME basic structure in different species</a:t>
            </a:r>
          </a:p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Shows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COMMON ANCESTRY </a:t>
            </a:r>
          </a:p>
        </p:txBody>
      </p:sp>
      <p:pic>
        <p:nvPicPr>
          <p:cNvPr id="98306" name="Picture 8" descr="http://www.bio.miami.edu/dana/pix/homologous_forelim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 bwMode="auto">
          <a:xfrm>
            <a:off x="2455863" y="2678113"/>
            <a:ext cx="75819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960</Words>
  <Application>Microsoft Office PowerPoint</Application>
  <PresentationFormat>Widescreen</PresentationFormat>
  <Paragraphs>417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Simmons, Brooke</dc:creator>
  <cp:lastModifiedBy>Simmons, Brooke</cp:lastModifiedBy>
  <cp:revision>1</cp:revision>
  <dcterms:created xsi:type="dcterms:W3CDTF">2016-05-24T14:22:42Z</dcterms:created>
  <dcterms:modified xsi:type="dcterms:W3CDTF">2016-05-24T14:23:02Z</dcterms:modified>
</cp:coreProperties>
</file>