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D3046-9D83-4CC0-A3E3-E14CE24FDAF2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893F0-2A4F-4260-9FA3-8FEEFE62D5F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52EA136-52C8-4FDF-91C4-6DAC924DE23D}" type="slidenum">
              <a:rPr lang="en-US" smtClean="0"/>
              <a:pPr/>
              <a:t>51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A7035-7E25-4895-A25D-9768E0B8208F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39E0-1DF0-4DD5-8E1C-6BD9CF1360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A7035-7E25-4895-A25D-9768E0B8208F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39E0-1DF0-4DD5-8E1C-6BD9CF1360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A7035-7E25-4895-A25D-9768E0B8208F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39E0-1DF0-4DD5-8E1C-6BD9CF1360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9FB18-B72D-479A-98BF-C5ADEAD98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A7035-7E25-4895-A25D-9768E0B8208F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39E0-1DF0-4DD5-8E1C-6BD9CF1360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A7035-7E25-4895-A25D-9768E0B8208F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39E0-1DF0-4DD5-8E1C-6BD9CF1360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A7035-7E25-4895-A25D-9768E0B8208F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39E0-1DF0-4DD5-8E1C-6BD9CF1360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A7035-7E25-4895-A25D-9768E0B8208F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39E0-1DF0-4DD5-8E1C-6BD9CF1360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A7035-7E25-4895-A25D-9768E0B8208F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39E0-1DF0-4DD5-8E1C-6BD9CF1360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A7035-7E25-4895-A25D-9768E0B8208F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39E0-1DF0-4DD5-8E1C-6BD9CF1360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A7035-7E25-4895-A25D-9768E0B8208F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39E0-1DF0-4DD5-8E1C-6BD9CF1360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A7035-7E25-4895-A25D-9768E0B8208F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39E0-1DF0-4DD5-8E1C-6BD9CF1360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A7035-7E25-4895-A25D-9768E0B8208F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939E0-1DF0-4DD5-8E1C-6BD9CF1360A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VrJ8DxECbg" TargetMode="External"/><Relationship Id="rId2" Type="http://schemas.openxmlformats.org/officeDocument/2006/relationships/hyperlink" Target="http://www.youtube.com/watch?v=qnydFmqHuVo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JE8Z5Es-M0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TiOETaZg4w" TargetMode="External"/><Relationship Id="rId2" Type="http://schemas.openxmlformats.org/officeDocument/2006/relationships/hyperlink" Target="Greatest_Discoveries_with_Bill_Nye__Genetics.wmv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74" name="Group 82"/>
          <p:cNvGraphicFramePr>
            <a:graphicFrameLocks noGrp="1"/>
          </p:cNvGraphicFramePr>
          <p:nvPr>
            <p:ph/>
          </p:nvPr>
        </p:nvGraphicFramePr>
        <p:xfrm>
          <a:off x="228600" y="228600"/>
          <a:ext cx="8077200" cy="5865814"/>
        </p:xfrm>
        <a:graphic>
          <a:graphicData uri="http://schemas.openxmlformats.org/drawingml/2006/table">
            <a:tbl>
              <a:tblPr/>
              <a:tblGrid>
                <a:gridCol w="2590800"/>
                <a:gridCol w="1905000"/>
                <a:gridCol w="3581400"/>
              </a:tblGrid>
              <a:tr h="1274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Genotype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Strongest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Phenotype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8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BB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3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bb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8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Bb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275" name="Picture 83"/>
          <p:cNvPicPr>
            <a:picLocks noChangeAspect="1" noChangeArrowheads="1"/>
          </p:cNvPicPr>
          <p:nvPr/>
        </p:nvPicPr>
        <p:blipFill>
          <a:blip r:embed="rId2" cstate="print"/>
          <a:srcRect l="3448" t="3448" r="6897" b="24138"/>
          <a:stretch>
            <a:fillRect/>
          </a:stretch>
        </p:blipFill>
        <p:spPr bwMode="auto">
          <a:xfrm>
            <a:off x="5641975" y="1600200"/>
            <a:ext cx="16764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76" name="Picture 84"/>
          <p:cNvPicPr>
            <a:picLocks noChangeAspect="1" noChangeArrowheads="1"/>
          </p:cNvPicPr>
          <p:nvPr/>
        </p:nvPicPr>
        <p:blipFill>
          <a:blip r:embed="rId2" cstate="print"/>
          <a:srcRect l="3448" t="3448" r="6897" b="24138"/>
          <a:stretch>
            <a:fillRect/>
          </a:stretch>
        </p:blipFill>
        <p:spPr bwMode="auto">
          <a:xfrm>
            <a:off x="5638800" y="4648200"/>
            <a:ext cx="16764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77" name="Picture 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3100" y="3063875"/>
            <a:ext cx="1447800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78" name="Text Box 86"/>
          <p:cNvSpPr txBox="1">
            <a:spLocks noChangeArrowheads="1"/>
          </p:cNvSpPr>
          <p:nvPr/>
        </p:nvSpPr>
        <p:spPr bwMode="auto">
          <a:xfrm>
            <a:off x="3124200" y="1752600"/>
            <a:ext cx="1295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/>
              <a:t>B</a:t>
            </a:r>
          </a:p>
        </p:txBody>
      </p:sp>
      <p:sp>
        <p:nvSpPr>
          <p:cNvPr id="8279" name="Text Box 87"/>
          <p:cNvSpPr txBox="1">
            <a:spLocks noChangeArrowheads="1"/>
          </p:cNvSpPr>
          <p:nvPr/>
        </p:nvSpPr>
        <p:spPr bwMode="auto">
          <a:xfrm>
            <a:off x="3124200" y="3048000"/>
            <a:ext cx="1295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/>
              <a:t>b</a:t>
            </a:r>
          </a:p>
        </p:txBody>
      </p:sp>
      <p:sp>
        <p:nvSpPr>
          <p:cNvPr id="8280" name="Text Box 88"/>
          <p:cNvSpPr txBox="1">
            <a:spLocks noChangeArrowheads="1"/>
          </p:cNvSpPr>
          <p:nvPr/>
        </p:nvSpPr>
        <p:spPr bwMode="auto">
          <a:xfrm>
            <a:off x="3200400" y="4648200"/>
            <a:ext cx="1295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/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print"/>
          <a:srcRect l="20000" t="53743" r="23283" b="11778"/>
          <a:stretch>
            <a:fillRect/>
          </a:stretch>
        </p:blipFill>
        <p:spPr bwMode="auto">
          <a:xfrm>
            <a:off x="0" y="0"/>
            <a:ext cx="922496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79700" y="223838"/>
            <a:ext cx="1587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recessive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47800" y="762000"/>
            <a:ext cx="1612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dominant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47800" y="1066800"/>
            <a:ext cx="1587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recessive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627563" y="2514600"/>
            <a:ext cx="10652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green</a:t>
            </a:r>
          </a:p>
        </p:txBody>
      </p:sp>
      <p:pic>
        <p:nvPicPr>
          <p:cNvPr id="12297" name="Picture 2" descr="http://www.bbc.co.uk/schools/gcsebitesize/science/images/26_alleles.gif"/>
          <p:cNvPicPr>
            <a:picLocks noChangeAspect="1" noChangeArrowheads="1"/>
          </p:cNvPicPr>
          <p:nvPr/>
        </p:nvPicPr>
        <p:blipFill>
          <a:blip r:embed="rId3" cstate="print"/>
          <a:srcRect l="13461" r="17177"/>
          <a:stretch>
            <a:fillRect/>
          </a:stretch>
        </p:blipFill>
        <p:spPr bwMode="auto">
          <a:xfrm>
            <a:off x="1760538" y="3505200"/>
            <a:ext cx="50339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>
            <a:spLocks noGrp="1"/>
          </p:cNvSpPr>
          <p:nvPr>
            <p:ph/>
          </p:nvPr>
        </p:nvSpPr>
        <p:spPr>
          <a:xfrm>
            <a:off x="304800" y="3276600"/>
            <a:ext cx="8229600" cy="3001963"/>
          </a:xfrm>
        </p:spPr>
        <p:txBody>
          <a:bodyPr/>
          <a:lstStyle/>
          <a:p>
            <a:pPr marL="0" indent="0" algn="ctr" eaLnBrk="1" hangingPunct="1">
              <a:buFont typeface="Arial" pitchFamily="34" charset="0"/>
              <a:buNone/>
            </a:pPr>
            <a:endParaRPr lang="en-US" smtClean="0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print"/>
          <a:srcRect l="20000" t="18053" r="21452" b="51453"/>
          <a:stretch>
            <a:fillRect/>
          </a:stretch>
        </p:blipFill>
        <p:spPr bwMode="auto">
          <a:xfrm>
            <a:off x="23813" y="0"/>
            <a:ext cx="91281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/>
          <p:cNvSpPr>
            <a:spLocks noGrp="1"/>
          </p:cNvSpPr>
          <p:nvPr>
            <p:ph/>
          </p:nvPr>
        </p:nvSpPr>
        <p:spPr>
          <a:xfrm>
            <a:off x="457200" y="5181600"/>
            <a:ext cx="8229600" cy="944563"/>
          </a:xfrm>
        </p:spPr>
        <p:txBody>
          <a:bodyPr/>
          <a:lstStyle/>
          <a:p>
            <a:pPr marL="0" indent="0" algn="ctr" eaLnBrk="1" hangingPunct="1">
              <a:buFont typeface="Arial" pitchFamily="34" charset="0"/>
              <a:buNone/>
            </a:pPr>
            <a:r>
              <a:rPr lang="en-US" smtClean="0"/>
              <a:t>3 min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/>
          <a:srcRect l="19402" t="31453" r="23334" b="16991"/>
          <a:stretch>
            <a:fillRect/>
          </a:stretch>
        </p:blipFill>
        <p:spPr bwMode="auto">
          <a:xfrm>
            <a:off x="0" y="15875"/>
            <a:ext cx="9182100" cy="516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print"/>
          <a:srcRect l="20000" t="33778" r="22479" b="25606"/>
          <a:stretch>
            <a:fillRect/>
          </a:stretch>
        </p:blipFill>
        <p:spPr bwMode="auto">
          <a:xfrm>
            <a:off x="0" y="0"/>
            <a:ext cx="915193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867400" y="2667000"/>
            <a:ext cx="325437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on your own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/>
          <a:srcRect l="19743" t="21198" r="26837" b="7146"/>
          <a:stretch>
            <a:fillRect/>
          </a:stretch>
        </p:blipFill>
        <p:spPr bwMode="auto">
          <a:xfrm>
            <a:off x="609600" y="23813"/>
            <a:ext cx="8151813" cy="683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022725" y="466725"/>
            <a:ext cx="1539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chance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715000" y="757238"/>
            <a:ext cx="25368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Punnett squares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801688" y="284163"/>
            <a:ext cx="7732712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/>
              <a:t>What are the possible gametes that could be made from the following genes?</a:t>
            </a:r>
            <a:endParaRPr lang="en-US" sz="2800"/>
          </a:p>
        </p:txBody>
      </p:sp>
      <p:sp>
        <p:nvSpPr>
          <p:cNvPr id="17411" name="TextBox 21"/>
          <p:cNvSpPr txBox="1">
            <a:spLocks noChangeArrowheads="1"/>
          </p:cNvSpPr>
          <p:nvPr/>
        </p:nvSpPr>
        <p:spPr bwMode="auto">
          <a:xfrm>
            <a:off x="1600200" y="1703388"/>
            <a:ext cx="22764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>
                <a:solidFill>
                  <a:srgbClr val="CC3399"/>
                </a:solidFill>
              </a:rPr>
              <a:t>Mom</a:t>
            </a:r>
            <a:r>
              <a:rPr lang="en-US" sz="4800" b="1"/>
              <a:t>:</a:t>
            </a:r>
          </a:p>
          <a:p>
            <a:pPr algn="ctr"/>
            <a:r>
              <a:rPr lang="en-US" sz="4800" b="1"/>
              <a:t>Aa</a:t>
            </a:r>
          </a:p>
        </p:txBody>
      </p:sp>
      <p:sp>
        <p:nvSpPr>
          <p:cNvPr id="17412" name="TextBox 22"/>
          <p:cNvSpPr txBox="1">
            <a:spLocks noChangeArrowheads="1"/>
          </p:cNvSpPr>
          <p:nvPr/>
        </p:nvSpPr>
        <p:spPr bwMode="auto">
          <a:xfrm>
            <a:off x="5278438" y="1711325"/>
            <a:ext cx="22764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>
                <a:solidFill>
                  <a:srgbClr val="00B0F0"/>
                </a:solidFill>
              </a:rPr>
              <a:t>Dad</a:t>
            </a:r>
            <a:r>
              <a:rPr lang="en-US" sz="4800" b="1"/>
              <a:t>:</a:t>
            </a:r>
          </a:p>
          <a:p>
            <a:pPr algn="ctr"/>
            <a:r>
              <a:rPr lang="en-US" sz="4800" b="1"/>
              <a:t>Aa</a:t>
            </a:r>
          </a:p>
        </p:txBody>
      </p:sp>
      <p:sp>
        <p:nvSpPr>
          <p:cNvPr id="17413" name="TextBox 56"/>
          <p:cNvSpPr txBox="1">
            <a:spLocks noChangeArrowheads="1"/>
          </p:cNvSpPr>
          <p:nvPr/>
        </p:nvSpPr>
        <p:spPr bwMode="auto">
          <a:xfrm>
            <a:off x="4343400" y="2438400"/>
            <a:ext cx="381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b="1">
                <a:latin typeface="Tekton Pro" pitchFamily="34" charset="0"/>
              </a:rPr>
              <a:t>X</a:t>
            </a:r>
          </a:p>
        </p:txBody>
      </p:sp>
      <p:sp>
        <p:nvSpPr>
          <p:cNvPr id="28" name="Oval 27"/>
          <p:cNvSpPr/>
          <p:nvPr/>
        </p:nvSpPr>
        <p:spPr>
          <a:xfrm>
            <a:off x="1314450" y="3121025"/>
            <a:ext cx="12573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00200" y="3144838"/>
            <a:ext cx="1230313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800">
                <a:effectLst>
                  <a:outerShdw blurRad="38100" dist="38100" dir="2700000" algn="tl">
                    <a:srgbClr val="1F497D"/>
                  </a:outerShdw>
                </a:effectLst>
              </a:rPr>
              <a:t>A</a:t>
            </a:r>
          </a:p>
        </p:txBody>
      </p:sp>
      <p:sp>
        <p:nvSpPr>
          <p:cNvPr id="31" name="Oval 30"/>
          <p:cNvSpPr/>
          <p:nvPr/>
        </p:nvSpPr>
        <p:spPr>
          <a:xfrm>
            <a:off x="2759075" y="3205163"/>
            <a:ext cx="12573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92425" y="3205163"/>
            <a:ext cx="1230313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800">
                <a:effectLst>
                  <a:outerShdw blurRad="38100" dist="38100" dir="2700000" algn="tl">
                    <a:srgbClr val="1F497D"/>
                  </a:outerShdw>
                </a:effectLst>
              </a:rPr>
              <a:t>a</a:t>
            </a:r>
          </a:p>
        </p:txBody>
      </p:sp>
      <p:sp>
        <p:nvSpPr>
          <p:cNvPr id="34" name="Oval 33"/>
          <p:cNvSpPr/>
          <p:nvPr/>
        </p:nvSpPr>
        <p:spPr>
          <a:xfrm>
            <a:off x="6362700" y="3451225"/>
            <a:ext cx="685800" cy="6334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cxnSp>
        <p:nvCxnSpPr>
          <p:cNvPr id="35" name="Curved Connector 34"/>
          <p:cNvCxnSpPr>
            <a:stCxn id="34" idx="6"/>
          </p:cNvCxnSpPr>
          <p:nvPr/>
        </p:nvCxnSpPr>
        <p:spPr>
          <a:xfrm>
            <a:off x="7048500" y="3768725"/>
            <a:ext cx="1257300" cy="774700"/>
          </a:xfrm>
          <a:prstGeom prst="curvedConnector3">
            <a:avLst>
              <a:gd name="adj1" fmla="val 5000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400800" y="3429000"/>
            <a:ext cx="123031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</a:t>
            </a:r>
          </a:p>
        </p:txBody>
      </p:sp>
      <p:sp>
        <p:nvSpPr>
          <p:cNvPr id="37" name="Oval 36"/>
          <p:cNvSpPr/>
          <p:nvPr/>
        </p:nvSpPr>
        <p:spPr>
          <a:xfrm>
            <a:off x="6324600" y="4322763"/>
            <a:ext cx="685800" cy="631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cxnSp>
        <p:nvCxnSpPr>
          <p:cNvPr id="38" name="Curved Connector 37"/>
          <p:cNvCxnSpPr>
            <a:stCxn id="37" idx="6"/>
          </p:cNvCxnSpPr>
          <p:nvPr/>
        </p:nvCxnSpPr>
        <p:spPr>
          <a:xfrm>
            <a:off x="7010400" y="4638675"/>
            <a:ext cx="1257300" cy="774700"/>
          </a:xfrm>
          <a:prstGeom prst="curvedConnector3">
            <a:avLst>
              <a:gd name="adj1" fmla="val 5000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324600" y="4308475"/>
            <a:ext cx="123031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362325" y="4800600"/>
          <a:ext cx="2033588" cy="1816100"/>
        </p:xfrm>
        <a:graphic>
          <a:graphicData uri="http://schemas.openxmlformats.org/drawingml/2006/table">
            <a:tbl>
              <a:tblPr/>
              <a:tblGrid>
                <a:gridCol w="1017588"/>
                <a:gridCol w="1016000"/>
              </a:tblGrid>
              <a:tr h="908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itchFamily="34" charset="0"/>
                        <a:ea typeface="MS PGothic" pitchFamily="34" charset="-128"/>
                      </a:endParaRPr>
                    </a:p>
                  </a:txBody>
                  <a:tcPr marL="91412" marR="91412" marT="45705" marB="45705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itchFamily="34" charset="0"/>
                        <a:ea typeface="MS PGothic" pitchFamily="34" charset="-128"/>
                      </a:endParaRPr>
                    </a:p>
                  </a:txBody>
                  <a:tcPr marL="91412" marR="91412" marT="45705" marB="45705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08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MS PGothic" pitchFamily="34" charset="-128"/>
                      </a:endParaRPr>
                    </a:p>
                  </a:txBody>
                  <a:tcPr marL="91412" marR="91412" marT="45705" marB="45705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MS PGothic" pitchFamily="34" charset="-128"/>
                      </a:endParaRPr>
                    </a:p>
                  </a:txBody>
                  <a:tcPr marL="91412" marR="91412" marT="45705" marB="45705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Curved Right Arrow 4"/>
          <p:cNvSpPr/>
          <p:nvPr/>
        </p:nvSpPr>
        <p:spPr>
          <a:xfrm>
            <a:off x="2063750" y="4156075"/>
            <a:ext cx="674688" cy="1939925"/>
          </a:xfrm>
          <a:prstGeom prst="curved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50" name="Curved Right Arrow 49"/>
          <p:cNvSpPr/>
          <p:nvPr/>
        </p:nvSpPr>
        <p:spPr>
          <a:xfrm rot="4083191">
            <a:off x="4851400" y="2827338"/>
            <a:ext cx="676275" cy="1939925"/>
          </a:xfrm>
          <a:prstGeom prst="curved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819400" y="4800600"/>
            <a:ext cx="1230313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800">
                <a:effectLst>
                  <a:outerShdw blurRad="38100" dist="38100" dir="2700000" algn="tl">
                    <a:srgbClr val="1F497D"/>
                  </a:outerShdw>
                </a:effectLst>
              </a:rPr>
              <a:t>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895600" y="5680075"/>
            <a:ext cx="1230313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800">
                <a:effectLst>
                  <a:outerShdw blurRad="38100" dist="38100" dir="2700000" algn="tl">
                    <a:srgbClr val="1F497D"/>
                  </a:outerShdw>
                </a:effectLst>
              </a:rPr>
              <a:t>a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637088" y="4038600"/>
            <a:ext cx="1230312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800">
                <a:effectLst>
                  <a:outerShdw blurRad="38100" dist="38100" dir="2700000" algn="tl">
                    <a:srgbClr val="1F497D"/>
                  </a:outerShdw>
                </a:effectLst>
              </a:rPr>
              <a:t>a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505200" y="4038600"/>
            <a:ext cx="1230313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800">
                <a:effectLst>
                  <a:outerShdw blurRad="38100" dist="38100" dir="2700000" algn="tl">
                    <a:srgbClr val="1F497D"/>
                  </a:outerShdw>
                </a:effectLst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1" grpId="0" animBg="1"/>
      <p:bldP spid="32" grpId="0"/>
      <p:bldP spid="34" grpId="0" animBg="1"/>
      <p:bldP spid="36" grpId="0"/>
      <p:bldP spid="37" grpId="0" animBg="1"/>
      <p:bldP spid="49" grpId="0"/>
      <p:bldP spid="5" grpId="0" animBg="1"/>
      <p:bldP spid="50" grpId="0" animBg="1"/>
      <p:bldP spid="51" grpId="0"/>
      <p:bldP spid="52" grpId="0"/>
      <p:bldP spid="58" grpId="0"/>
      <p:bldP spid="5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print"/>
          <a:srcRect l="19743" t="21198" r="26837" b="7146"/>
          <a:stretch>
            <a:fillRect/>
          </a:stretch>
        </p:blipFill>
        <p:spPr bwMode="auto">
          <a:xfrm>
            <a:off x="609600" y="23813"/>
            <a:ext cx="8151813" cy="683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022725" y="466725"/>
            <a:ext cx="1539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chance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715000" y="757238"/>
            <a:ext cx="25368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Punnett squares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 l="12573" t="15524" r="17142" b="14761"/>
          <a:stretch>
            <a:fillRect/>
          </a:stretch>
        </p:blipFill>
        <p:spPr bwMode="auto">
          <a:xfrm>
            <a:off x="-82550" y="7938"/>
            <a:ext cx="922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U5-10</a:t>
            </a:r>
          </a:p>
          <a:p>
            <a:r>
              <a:rPr lang="en-US" smtClean="0"/>
              <a:t>U5-11</a:t>
            </a:r>
          </a:p>
          <a:p>
            <a:r>
              <a:rPr lang="en-US" smtClean="0"/>
              <a:t>U5-12</a:t>
            </a:r>
          </a:p>
          <a:p>
            <a:r>
              <a:rPr lang="en-US" smtClean="0"/>
              <a:t>U5-14: Working Backwards Only</a:t>
            </a:r>
          </a:p>
          <a:p>
            <a:r>
              <a:rPr lang="en-US" smtClean="0"/>
              <a:t>Flip Flop on page U5-19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7200" b="1" smtClean="0">
                <a:solidFill>
                  <a:srgbClr val="FFC000"/>
                </a:solidFill>
              </a:rPr>
              <a:t>Do Now</a:t>
            </a:r>
            <a:br>
              <a:rPr lang="en-US" sz="7200" b="1" smtClean="0">
                <a:solidFill>
                  <a:srgbClr val="FFC000"/>
                </a:solidFill>
              </a:rPr>
            </a:br>
            <a:endParaRPr lang="en-US" sz="7200" b="1" smtClean="0">
              <a:solidFill>
                <a:srgbClr val="FFC000"/>
              </a:solidFill>
            </a:endParaRPr>
          </a:p>
        </p:txBody>
      </p:sp>
      <p:sp>
        <p:nvSpPr>
          <p:cNvPr id="3075" name="Content Placeholder 4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562600"/>
          </a:xfrm>
        </p:spPr>
        <p:txBody>
          <a:bodyPr/>
          <a:lstStyle/>
          <a:p>
            <a:pPr marL="514350" indent="-514350" eaLnBrk="1" hangingPunct="1">
              <a:buFont typeface="Arial" pitchFamily="34" charset="0"/>
              <a:buAutoNum type="arabicPeriod"/>
            </a:pPr>
            <a:r>
              <a:rPr lang="en-US" smtClean="0"/>
              <a:t>What is the relationship between a </a:t>
            </a:r>
            <a:r>
              <a:rPr lang="en-US" sz="3600" smtClean="0">
                <a:solidFill>
                  <a:srgbClr val="92D050"/>
                </a:solidFill>
              </a:rPr>
              <a:t>chromosome</a:t>
            </a:r>
            <a:r>
              <a:rPr lang="en-US" smtClean="0"/>
              <a:t>, a </a:t>
            </a:r>
            <a:r>
              <a:rPr lang="en-US" sz="3600" smtClean="0">
                <a:solidFill>
                  <a:srgbClr val="92D050"/>
                </a:solidFill>
              </a:rPr>
              <a:t>gene</a:t>
            </a:r>
            <a:r>
              <a:rPr lang="en-US" smtClean="0"/>
              <a:t>, and </a:t>
            </a:r>
            <a:r>
              <a:rPr lang="en-US" sz="3600" smtClean="0">
                <a:solidFill>
                  <a:srgbClr val="92D050"/>
                </a:solidFill>
              </a:rPr>
              <a:t>DNA</a:t>
            </a:r>
            <a:r>
              <a:rPr lang="en-US" smtClean="0"/>
              <a:t>? </a:t>
            </a:r>
          </a:p>
          <a:p>
            <a:pPr marL="514350" indent="-514350" eaLnBrk="1" hangingPunct="1">
              <a:buFont typeface="Arial" pitchFamily="34" charset="0"/>
              <a:buNone/>
            </a:pPr>
            <a:r>
              <a:rPr lang="en-US" smtClean="0"/>
              <a:t>2. If this baby</a:t>
            </a:r>
            <a:r>
              <a:rPr lang="en-US" altLang="en-US" smtClean="0"/>
              <a:t>’</a:t>
            </a:r>
            <a:r>
              <a:rPr lang="en-US" smtClean="0"/>
              <a:t>s parents both had brown eyes, how did he get blue eyes?</a:t>
            </a:r>
          </a:p>
        </p:txBody>
      </p:sp>
      <p:pic>
        <p:nvPicPr>
          <p:cNvPr id="3076" name="Picture 2" descr="http://t0.gstatic.com/images?q=tbn:ANd9GcQRsBBl_qNaxr7QxNg4wzoC6uZZvThBbex_7PGzgjNHxNNufmJz7q8aMXeD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4075113"/>
            <a:ext cx="3733800" cy="282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4" descr="http://www.eurthisnthat.com/wp-content/uploads/2009/07/blue-eyes-closeup-2-tee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5200" y="4038600"/>
            <a:ext cx="31369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 cstate="print"/>
          <a:srcRect l="24576" t="19659" r="25620" b="30354"/>
          <a:stretch>
            <a:fillRect/>
          </a:stretch>
        </p:blipFill>
        <p:spPr bwMode="auto">
          <a:xfrm>
            <a:off x="0" y="152400"/>
            <a:ext cx="9144000" cy="573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73075" y="5715000"/>
            <a:ext cx="8229600" cy="944563"/>
          </a:xfrm>
        </p:spPr>
        <p:txBody>
          <a:bodyPr/>
          <a:lstStyle/>
          <a:p>
            <a:pPr marL="0" indent="0" algn="ctr" eaLnBrk="1" hangingPunct="1">
              <a:buFont typeface="Arial" pitchFamily="34" charset="0"/>
              <a:buNone/>
            </a:pPr>
            <a:r>
              <a:rPr lang="en-US" b="1" smtClean="0">
                <a:solidFill>
                  <a:srgbClr val="FFC000"/>
                </a:solidFill>
              </a:rPr>
              <a:t>5 min.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 cstate="print"/>
          <a:srcRect l="23923" t="23634" r="24706" b="27216"/>
          <a:stretch>
            <a:fillRect/>
          </a:stretch>
        </p:blipFill>
        <p:spPr bwMode="auto">
          <a:xfrm>
            <a:off x="0" y="0"/>
            <a:ext cx="91757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 cstate="print"/>
          <a:srcRect l="11719" t="22917" r="12500" b="11458"/>
          <a:stretch>
            <a:fillRect/>
          </a:stretch>
        </p:blipFill>
        <p:spPr bwMode="auto">
          <a:xfrm>
            <a:off x="-147638" y="304800"/>
            <a:ext cx="9502776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l="16470" t="20078" r="16341" b="7974"/>
          <a:stretch>
            <a:fillRect/>
          </a:stretch>
        </p:blipFill>
        <p:spPr bwMode="auto">
          <a:xfrm>
            <a:off x="685800" y="1447800"/>
            <a:ext cx="7848600" cy="525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7200" b="1" smtClean="0">
                <a:solidFill>
                  <a:srgbClr val="FFC000"/>
                </a:solidFill>
              </a:rPr>
              <a:t>Practice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sz="5400" smtClean="0">
                <a:solidFill>
                  <a:srgbClr val="FFC000"/>
                </a:solidFill>
              </a:rPr>
              <a:t>Let</a:t>
            </a:r>
            <a:r>
              <a:rPr lang="ja-JP" altLang="en-US" sz="5400" smtClean="0">
                <a:solidFill>
                  <a:srgbClr val="FFC000"/>
                </a:solidFill>
              </a:rPr>
              <a:t>’</a:t>
            </a:r>
            <a:r>
              <a:rPr lang="en-US" altLang="ja-JP" sz="5400" smtClean="0">
                <a:solidFill>
                  <a:srgbClr val="FFC000"/>
                </a:solidFill>
              </a:rPr>
              <a:t>s Try it</a:t>
            </a:r>
            <a:endParaRPr lang="en-US" sz="5400" smtClean="0">
              <a:solidFill>
                <a:srgbClr val="FFC000"/>
              </a:solidFill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0" y="100013"/>
            <a:ext cx="1371600" cy="523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U5-12</a:t>
            </a:r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2" cstate="print"/>
          <a:srcRect l="30249" t="32159" r="11641" b="47781"/>
          <a:stretch>
            <a:fillRect/>
          </a:stretch>
        </p:blipFill>
        <p:spPr bwMode="auto">
          <a:xfrm>
            <a:off x="-22225" y="808038"/>
            <a:ext cx="918368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z="5400" smtClean="0">
                <a:solidFill>
                  <a:srgbClr val="FFC000"/>
                </a:solidFill>
              </a:rPr>
              <a:t>You Try it (8 min)</a:t>
            </a:r>
          </a:p>
        </p:txBody>
      </p:sp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0" y="100013"/>
            <a:ext cx="1371600" cy="523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U5-12</a:t>
            </a: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 cstate="print"/>
          <a:srcRect l="16994" t="66801" r="16341" b="16132"/>
          <a:stretch>
            <a:fillRect/>
          </a:stretch>
        </p:blipFill>
        <p:spPr bwMode="auto">
          <a:xfrm>
            <a:off x="-685800" y="1143000"/>
            <a:ext cx="1062355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Box 7"/>
          <p:cNvSpPr txBox="1">
            <a:spLocks noChangeArrowheads="1"/>
          </p:cNvSpPr>
          <p:nvPr/>
        </p:nvSpPr>
        <p:spPr bwMode="auto">
          <a:xfrm>
            <a:off x="1219200" y="3733800"/>
            <a:ext cx="7010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/>
              <a:t>Finish through F! </a:t>
            </a:r>
          </a:p>
          <a:p>
            <a:pPr algn="ctr"/>
            <a:endParaRPr lang="en-US" sz="2800" b="1"/>
          </a:p>
          <a:p>
            <a:pPr algn="ctr"/>
            <a:r>
              <a:rPr lang="en-US" sz="2800" b="1"/>
              <a:t>If you finish early  raise your hand for the next assignment.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smtClean="0"/>
              <a:t>Do Now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Tekton Pro" pitchFamily="34" charset="0"/>
              <a:buAutoNum type="arabicPeriod"/>
            </a:pPr>
            <a:r>
              <a:rPr lang="en-US" sz="2400" smtClean="0"/>
              <a:t>Label as Homozygous Dominant, Homozygous Recessive, or Heterozygous</a:t>
            </a:r>
          </a:p>
          <a:p>
            <a:pPr marL="971550" lvl="1" indent="-514350">
              <a:buFont typeface="Tekton Pro" pitchFamily="34" charset="0"/>
              <a:buAutoNum type="arabicPeriod"/>
            </a:pPr>
            <a:r>
              <a:rPr lang="en-US" sz="2400" smtClean="0"/>
              <a:t>AA</a:t>
            </a:r>
          </a:p>
          <a:p>
            <a:pPr marL="971550" lvl="1" indent="-514350">
              <a:buFont typeface="Tekton Pro" pitchFamily="34" charset="0"/>
              <a:buAutoNum type="arabicPeriod"/>
            </a:pPr>
            <a:r>
              <a:rPr lang="en-US" sz="2400" smtClean="0"/>
              <a:t>Aa</a:t>
            </a:r>
          </a:p>
          <a:p>
            <a:pPr marL="971550" lvl="1" indent="-514350">
              <a:buFont typeface="Tekton Pro" pitchFamily="34" charset="0"/>
              <a:buAutoNum type="arabicPeriod"/>
            </a:pPr>
            <a:r>
              <a:rPr lang="en-US" sz="2400" smtClean="0"/>
              <a:t>GH</a:t>
            </a:r>
          </a:p>
          <a:p>
            <a:pPr marL="971550" lvl="1" indent="-514350">
              <a:buFont typeface="Tekton Pro" pitchFamily="34" charset="0"/>
              <a:buAutoNum type="arabicPeriod"/>
            </a:pPr>
            <a:r>
              <a:rPr lang="en-US" sz="2400" smtClean="0"/>
              <a:t>ff</a:t>
            </a:r>
          </a:p>
          <a:p>
            <a:pPr marL="514350" indent="-514350">
              <a:buFont typeface="Tekton Pro" pitchFamily="34" charset="0"/>
              <a:buAutoNum type="arabicPeriod"/>
            </a:pPr>
            <a:r>
              <a:rPr lang="en-US" sz="2400" smtClean="0"/>
              <a:t>Blue eyes are recessive to brown eyes. Determine the  phenotypes of the genotypes below:</a:t>
            </a:r>
          </a:p>
          <a:p>
            <a:pPr marL="971550" lvl="1" indent="-514350">
              <a:buFont typeface="Tekton Pro" pitchFamily="34" charset="0"/>
              <a:buAutoNum type="arabicPeriod"/>
            </a:pPr>
            <a:r>
              <a:rPr lang="en-US" sz="2400" smtClean="0"/>
              <a:t>TT</a:t>
            </a:r>
          </a:p>
          <a:p>
            <a:pPr marL="971550" lvl="1" indent="-514350">
              <a:buFont typeface="Tekton Pro" pitchFamily="34" charset="0"/>
              <a:buAutoNum type="arabicPeriod"/>
            </a:pPr>
            <a:r>
              <a:rPr lang="en-US" sz="2400" smtClean="0"/>
              <a:t>Tt</a:t>
            </a:r>
          </a:p>
          <a:p>
            <a:pPr marL="971550" lvl="1" indent="-514350">
              <a:buFont typeface="Tekton Pro" pitchFamily="34" charset="0"/>
              <a:buAutoNum type="arabicPeriod"/>
            </a:pPr>
            <a:r>
              <a:rPr lang="en-US" sz="2400" smtClean="0"/>
              <a:t>tt</a:t>
            </a:r>
          </a:p>
          <a:p>
            <a:pPr marL="514350" indent="-514350">
              <a:buFont typeface="Tekton Pro" pitchFamily="34" charset="0"/>
              <a:buAutoNum type="arabicPeriod"/>
            </a:pPr>
            <a:r>
              <a:rPr lang="en-US" sz="2400" smtClean="0"/>
              <a:t>What is the genotype of a true breeding short haired horse? (short=a, long =A)</a:t>
            </a:r>
          </a:p>
          <a:p>
            <a:pPr marL="514350" indent="-514350">
              <a:buFont typeface="Tekton Pro" pitchFamily="34" charset="0"/>
              <a:buAutoNum type="arabicPeriod"/>
            </a:pPr>
            <a:r>
              <a:rPr lang="en-US" sz="2400" smtClean="0"/>
              <a:t>What are the 2 possible genotypes for a long haired horse? (short=a, long =A)</a:t>
            </a:r>
          </a:p>
          <a:p>
            <a:pPr marL="971550" lvl="1" indent="-514350">
              <a:buFont typeface="Arial" pitchFamily="34" charset="0"/>
              <a:buNone/>
            </a:pPr>
            <a:endParaRPr lang="en-US" sz="2400" smtClean="0"/>
          </a:p>
          <a:p>
            <a:pPr marL="514350" indent="-514350"/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l="24445" t="17778" r="23676" b="38599"/>
          <a:stretch>
            <a:fillRect/>
          </a:stretch>
        </p:blipFill>
        <p:spPr bwMode="auto">
          <a:xfrm>
            <a:off x="34925" y="185738"/>
            <a:ext cx="9151938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191000" y="1524000"/>
            <a:ext cx="4724400" cy="3429000"/>
          </a:xfrm>
          <a:prstGeom prst="rect">
            <a:avLst/>
          </a:prstGeom>
          <a:solidFill>
            <a:srgbClr val="02020E">
              <a:alpha val="7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65600" y="1524000"/>
            <a:ext cx="4724400" cy="3429000"/>
          </a:xfrm>
          <a:prstGeom prst="rect">
            <a:avLst/>
          </a:prstGeom>
          <a:solidFill>
            <a:srgbClr val="02020E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Left Arrow 4"/>
          <p:cNvSpPr>
            <a:spLocks noChangeArrowheads="1"/>
          </p:cNvSpPr>
          <p:nvPr/>
        </p:nvSpPr>
        <p:spPr bwMode="auto">
          <a:xfrm>
            <a:off x="3054350" y="908050"/>
            <a:ext cx="1139825" cy="2667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Left Arrow 7"/>
          <p:cNvSpPr>
            <a:spLocks noChangeArrowheads="1"/>
          </p:cNvSpPr>
          <p:nvPr/>
        </p:nvSpPr>
        <p:spPr bwMode="auto">
          <a:xfrm>
            <a:off x="5638800" y="1119188"/>
            <a:ext cx="1139825" cy="2667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600200" y="1528763"/>
            <a:ext cx="26273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complete dominance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057400" y="2514600"/>
            <a:ext cx="1236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recessive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681163" y="3429000"/>
            <a:ext cx="14430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capital letter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695450" y="3624263"/>
            <a:ext cx="12160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lowercase</a:t>
            </a:r>
          </a:p>
        </p:txBody>
      </p:sp>
      <p:sp>
        <p:nvSpPr>
          <p:cNvPr id="28683" name="TextBox 1"/>
          <p:cNvSpPr txBox="1">
            <a:spLocks noChangeArrowheads="1"/>
          </p:cNvSpPr>
          <p:nvPr/>
        </p:nvSpPr>
        <p:spPr bwMode="auto">
          <a:xfrm>
            <a:off x="457200" y="5105400"/>
            <a:ext cx="81470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0" b="1">
                <a:solidFill>
                  <a:srgbClr val="FF3399"/>
                </a:solidFill>
              </a:rPr>
              <a:t>DON</a:t>
            </a:r>
            <a:r>
              <a:rPr lang="en-US" altLang="en-US" sz="8000" b="1">
                <a:solidFill>
                  <a:srgbClr val="FF3399"/>
                </a:solidFill>
              </a:rPr>
              <a:t>’</a:t>
            </a:r>
            <a:r>
              <a:rPr lang="en-US" sz="8000" b="1">
                <a:solidFill>
                  <a:srgbClr val="FF3399"/>
                </a:solidFill>
              </a:rPr>
              <a:t>T LOSE THIS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l="27663" t="30008" r="26567" b="31065"/>
          <a:stretch>
            <a:fillRect/>
          </a:stretch>
        </p:blipFill>
        <p:spPr bwMode="auto">
          <a:xfrm>
            <a:off x="0" y="0"/>
            <a:ext cx="9144000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287338" y="228600"/>
            <a:ext cx="27606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562600" y="995363"/>
            <a:ext cx="1752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same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 rot="-5400000">
            <a:off x="6654800" y="3878263"/>
            <a:ext cx="10810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Parent 2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171575" y="3286125"/>
            <a:ext cx="175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Punnett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396163" y="3154363"/>
            <a:ext cx="1752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Parent 1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733800" y="1371600"/>
            <a:ext cx="175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different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14" grpId="0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4495800" y="2819400"/>
            <a:ext cx="1981200" cy="1447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63800" y="4267200"/>
            <a:ext cx="1981200" cy="1447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95800" y="4267200"/>
            <a:ext cx="1981200" cy="1447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38400" y="2819400"/>
            <a:ext cx="1981200" cy="1447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307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27" name="Picture 2"/>
          <p:cNvPicPr>
            <a:picLocks noChangeAspect="1" noChangeArrowheads="1"/>
          </p:cNvPicPr>
          <p:nvPr/>
        </p:nvPicPr>
        <p:blipFill>
          <a:blip r:embed="rId2" cstate="print"/>
          <a:srcRect l="17265" t="45403" r="25043" b="36958"/>
          <a:stretch>
            <a:fillRect/>
          </a:stretch>
        </p:blipFill>
        <p:spPr bwMode="auto">
          <a:xfrm>
            <a:off x="6350" y="838200"/>
            <a:ext cx="913765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14600" y="2971800"/>
            <a:ext cx="1905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/>
              <a:t>25%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495800" y="2971800"/>
            <a:ext cx="1905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/>
              <a:t>25%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495800" y="4433888"/>
            <a:ext cx="1905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/>
              <a:t>25%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489200" y="4406900"/>
            <a:ext cx="1905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/>
              <a:t>25%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438400" y="2819400"/>
          <a:ext cx="4038600" cy="2895600"/>
        </p:xfrm>
        <a:graphic>
          <a:graphicData uri="http://schemas.openxmlformats.org/drawingml/2006/table">
            <a:tbl>
              <a:tblPr/>
              <a:tblGrid>
                <a:gridCol w="2019300"/>
                <a:gridCol w="2019300"/>
              </a:tblGrid>
              <a:tr h="144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2438400" y="2819400"/>
            <a:ext cx="3987800" cy="1447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38400" y="1295400"/>
            <a:ext cx="1219200" cy="1651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84425" y="1546225"/>
            <a:ext cx="1066800" cy="1651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86200" y="1295400"/>
            <a:ext cx="838200" cy="1651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77200" y="1425575"/>
            <a:ext cx="609600" cy="250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53400" y="1730375"/>
            <a:ext cx="609600" cy="250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153400" y="1958975"/>
            <a:ext cx="609600" cy="250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53400" y="2219325"/>
            <a:ext cx="609600" cy="250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56000" y="3035300"/>
            <a:ext cx="19050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50%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438400" y="2819400"/>
            <a:ext cx="1981200" cy="28956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590800" y="2819400"/>
            <a:ext cx="3835400" cy="14478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57500" y="3149600"/>
            <a:ext cx="19050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>
                <a:effectLst>
                  <a:outerShdw blurRad="38100" dist="38100" dir="2700000" algn="tl">
                    <a:srgbClr val="1F497D"/>
                  </a:outerShdw>
                </a:effectLst>
              </a:rPr>
              <a:t>75%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438400" y="2819400"/>
            <a:ext cx="4038600" cy="28956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52800" y="3568700"/>
            <a:ext cx="25146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>
                <a:effectLst>
                  <a:outerShdw blurRad="38100" dist="38100" dir="2700000" algn="tl">
                    <a:srgbClr val="1F497D"/>
                  </a:outerShdw>
                </a:effectLst>
              </a:rPr>
              <a:t>100%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6" grpId="0" animBg="1"/>
      <p:bldP spid="4" grpId="0"/>
      <p:bldP spid="7" grpId="0"/>
      <p:bldP spid="8" grpId="0"/>
      <p:bldP spid="9" grpId="0"/>
      <p:bldP spid="2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4" grpId="0"/>
      <p:bldP spid="17" grpId="0" animBg="1"/>
      <p:bldP spid="29" grpId="0" animBg="1"/>
      <p:bldP spid="25" grpId="0"/>
      <p:bldP spid="28" grpId="0" animBg="1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5209" t="24739" r="27861" b="50000"/>
          <a:stretch>
            <a:fillRect/>
          </a:stretch>
        </p:blipFill>
        <p:spPr bwMode="auto">
          <a:xfrm>
            <a:off x="0" y="314325"/>
            <a:ext cx="9220200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7200" y="990600"/>
            <a:ext cx="2833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Gregor Mendel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1143000"/>
          </a:xfrm>
        </p:spPr>
        <p:txBody>
          <a:bodyPr/>
          <a:lstStyle/>
          <a:p>
            <a:r>
              <a:rPr lang="en-US" smtClean="0"/>
              <a:t>Do Now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/>
          <a:lstStyle/>
          <a:p>
            <a:pPr marL="514350" indent="-514350">
              <a:buFont typeface="Tekton Pro" pitchFamily="34" charset="0"/>
              <a:buAutoNum type="arabicPeriod"/>
            </a:pPr>
            <a:r>
              <a:rPr lang="en-US" sz="2400" smtClean="0"/>
              <a:t>What is the purpose of sexual reproduction?</a:t>
            </a:r>
          </a:p>
          <a:p>
            <a:pPr marL="514350" indent="-514350">
              <a:buFont typeface="Tekton Pro" pitchFamily="34" charset="0"/>
              <a:buAutoNum type="arabicPeriod"/>
            </a:pPr>
            <a:r>
              <a:rPr lang="en-US" sz="2400" smtClean="0"/>
              <a:t>What is the result of meiosis? (How many cells? What kind?)</a:t>
            </a:r>
          </a:p>
          <a:p>
            <a:pPr marL="514350" indent="-514350">
              <a:buFont typeface="Tekton Pro" pitchFamily="34" charset="0"/>
              <a:buAutoNum type="arabicPeriod"/>
            </a:pPr>
            <a:r>
              <a:rPr lang="en-US" sz="2400" smtClean="0"/>
              <a:t>Brown eyes are dominant to blue. (What is the phenotype)</a:t>
            </a:r>
          </a:p>
          <a:p>
            <a:pPr marL="971550" lvl="1" indent="-514350">
              <a:buFont typeface="Tekton Pro" pitchFamily="34" charset="0"/>
              <a:buAutoNum type="arabicPeriod"/>
            </a:pPr>
            <a:r>
              <a:rPr lang="en-US" sz="2400" smtClean="0"/>
              <a:t>Bb</a:t>
            </a:r>
          </a:p>
          <a:p>
            <a:pPr marL="971550" lvl="1" indent="-514350">
              <a:buFont typeface="Tekton Pro" pitchFamily="34" charset="0"/>
              <a:buAutoNum type="arabicPeriod"/>
            </a:pPr>
            <a:r>
              <a:rPr lang="en-US" sz="2400" smtClean="0"/>
              <a:t>BB</a:t>
            </a:r>
          </a:p>
          <a:p>
            <a:pPr marL="971550" lvl="1" indent="-514350">
              <a:buFont typeface="Tekton Pro" pitchFamily="34" charset="0"/>
              <a:buAutoNum type="arabicPeriod"/>
            </a:pPr>
            <a:r>
              <a:rPr lang="en-US" sz="2400" smtClean="0"/>
              <a:t>bb </a:t>
            </a:r>
          </a:p>
          <a:p>
            <a:pPr marL="514350" indent="-514350">
              <a:buFont typeface="Tekton Pro" pitchFamily="34" charset="0"/>
              <a:buAutoNum type="arabicPeriod"/>
            </a:pPr>
            <a:r>
              <a:rPr lang="en-US" sz="2400" smtClean="0"/>
              <a:t>What is the genotype of a hybrid long haired horse? (short=r, long =R)</a:t>
            </a:r>
          </a:p>
          <a:p>
            <a:pPr marL="971550" lvl="1" indent="-514350">
              <a:buFont typeface="Arial" pitchFamily="34" charset="0"/>
              <a:buNone/>
            </a:pPr>
            <a:endParaRPr lang="en-US" sz="2400" smtClean="0"/>
          </a:p>
          <a:p>
            <a:pPr marL="514350" indent="-514350"/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3"/>
          <p:cNvSpPr>
            <a:spLocks noGrp="1"/>
          </p:cNvSpPr>
          <p:nvPr>
            <p:ph type="title"/>
          </p:nvPr>
        </p:nvSpPr>
        <p:spPr>
          <a:xfrm>
            <a:off x="342900" y="-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7200" b="1" smtClean="0">
                <a:solidFill>
                  <a:srgbClr val="FFC000"/>
                </a:solidFill>
              </a:rPr>
              <a:t>Do Now</a:t>
            </a:r>
          </a:p>
        </p:txBody>
      </p:sp>
      <p:sp>
        <p:nvSpPr>
          <p:cNvPr id="32771" name="Content Placeholder 4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/>
          <a:lstStyle/>
          <a:p>
            <a:pPr marL="515938" indent="-515938">
              <a:buFont typeface="Tekton Pro" pitchFamily="34" charset="0"/>
              <a:buAutoNum type="arabicPeriod"/>
            </a:pPr>
            <a:r>
              <a:rPr lang="en-US" smtClean="0"/>
              <a:t>If this baby</a:t>
            </a:r>
            <a:r>
              <a:rPr lang="ja-JP" altLang="en-US" smtClean="0"/>
              <a:t>’</a:t>
            </a:r>
            <a:r>
              <a:rPr lang="en-US" altLang="ja-JP" smtClean="0"/>
              <a:t>s parents both had brown eyes, how did he get blue eyes?</a:t>
            </a:r>
            <a:br>
              <a:rPr lang="en-US" altLang="ja-JP" smtClean="0"/>
            </a:b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/>
            </a:r>
            <a:br>
              <a:rPr lang="en-US" altLang="ja-JP" smtClean="0"/>
            </a:br>
            <a:endParaRPr lang="en-US" altLang="ja-JP" smtClean="0"/>
          </a:p>
          <a:p>
            <a:pPr marL="515938" indent="-515938">
              <a:buFont typeface="Tekton Pro" pitchFamily="34" charset="0"/>
              <a:buAutoNum type="arabicPeriod"/>
            </a:pPr>
            <a:r>
              <a:rPr lang="en-US" b="1" smtClean="0"/>
              <a:t>A = Big ears  a= small ears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heterozygous: ______</a:t>
            </a:r>
            <a:br>
              <a:rPr lang="en-US" smtClean="0"/>
            </a:br>
            <a:r>
              <a:rPr lang="en-US" smtClean="0"/>
              <a:t>homozygous dominant: _____</a:t>
            </a:r>
            <a:br>
              <a:rPr lang="en-US" smtClean="0"/>
            </a:br>
            <a:r>
              <a:rPr lang="en-US" smtClean="0"/>
              <a:t>homozygous recessive: _____</a:t>
            </a:r>
            <a:br>
              <a:rPr lang="en-US" smtClean="0"/>
            </a:br>
            <a:r>
              <a:rPr lang="en-US" smtClean="0"/>
              <a:t>true breeding big ears: _____</a:t>
            </a:r>
          </a:p>
        </p:txBody>
      </p:sp>
      <p:pic>
        <p:nvPicPr>
          <p:cNvPr id="32772" name="Picture 2" descr="http://t0.gstatic.com/images?q=tbn:ANd9GcQRsBBl_qNaxr7QxNg4wzoC6uZZvThBbex_7PGzgjNHxNNufmJz7q8aMXeD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76400"/>
            <a:ext cx="311943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4" descr="http://www.eurthisnthat.com/wp-content/uploads/2009/07/blue-eyes-closeup-2-tee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676400"/>
            <a:ext cx="26289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3795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" name="Rectangle 4"/>
          <p:cNvSpPr/>
          <p:nvPr/>
        </p:nvSpPr>
        <p:spPr>
          <a:xfrm>
            <a:off x="-152400" y="228600"/>
            <a:ext cx="6781800" cy="6629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52400" y="0"/>
            <a:ext cx="9296400" cy="3200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45062" name="TextBox 6"/>
          <p:cNvSpPr txBox="1">
            <a:spLocks noChangeArrowheads="1"/>
          </p:cNvSpPr>
          <p:nvPr/>
        </p:nvSpPr>
        <p:spPr bwMode="auto">
          <a:xfrm>
            <a:off x="228600" y="117475"/>
            <a:ext cx="8686800" cy="680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Do Now</a:t>
            </a:r>
          </a:p>
          <a:p>
            <a:pPr algn="ctr">
              <a:defRPr/>
            </a:pPr>
            <a:r>
              <a:rPr lang="en-US" sz="2800" i="1" u="sng" dirty="0"/>
              <a:t>Complete on a half sheet of line paper. </a:t>
            </a:r>
          </a:p>
          <a:p>
            <a:pPr>
              <a:defRPr/>
            </a:pPr>
            <a:r>
              <a:rPr lang="en-US" sz="3600" dirty="0"/>
              <a:t>Tall is dominant to short. Show a cross between a heterozygous mom and a homozygous dominant dad. YOU MUST MAKE A KEY AND SHOW WORK!!</a:t>
            </a:r>
          </a:p>
          <a:p>
            <a:pPr>
              <a:defRPr/>
            </a:pPr>
            <a:endParaRPr lang="en-US" sz="3600" dirty="0"/>
          </a:p>
          <a:p>
            <a:pPr marL="742950" indent="-742950">
              <a:buFontTx/>
              <a:buAutoNum type="arabicPeriod"/>
              <a:defRPr/>
            </a:pPr>
            <a:r>
              <a:rPr lang="en-US" sz="3200" dirty="0"/>
              <a:t>What is the probability that their child will be tall?</a:t>
            </a:r>
          </a:p>
          <a:p>
            <a:pPr marL="742950" indent="-742950">
              <a:buFontTx/>
              <a:buAutoNum type="arabicPeriod"/>
              <a:defRPr/>
            </a:pPr>
            <a:r>
              <a:rPr lang="en-US" sz="3200" dirty="0"/>
              <a:t>What is the probability that their child will be short?</a:t>
            </a:r>
          </a:p>
          <a:p>
            <a:pPr>
              <a:defRPr/>
            </a:pPr>
            <a:r>
              <a:rPr lang="en-US" sz="3200" dirty="0"/>
              <a:t>3.  What is the genotypic and 	phenotypic ratio?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 cstate="print"/>
          <a:srcRect l="12573" t="15524" r="17142" b="14761"/>
          <a:stretch>
            <a:fillRect/>
          </a:stretch>
        </p:blipFill>
        <p:spPr bwMode="auto">
          <a:xfrm>
            <a:off x="-82550" y="7938"/>
            <a:ext cx="922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-152400" y="228600"/>
            <a:ext cx="6781800" cy="6629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52400" y="0"/>
            <a:ext cx="9296400" cy="3200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34823" name="TextBox 6"/>
          <p:cNvSpPr txBox="1">
            <a:spLocks noChangeArrowheads="1"/>
          </p:cNvSpPr>
          <p:nvPr/>
        </p:nvSpPr>
        <p:spPr bwMode="auto">
          <a:xfrm>
            <a:off x="152400" y="381000"/>
            <a:ext cx="6553200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/>
              <a:t>On Your Desk solve: </a:t>
            </a:r>
          </a:p>
          <a:p>
            <a:r>
              <a:rPr lang="en-US" sz="3600" b="1"/>
              <a:t>*FOLLOW STEPS*</a:t>
            </a:r>
          </a:p>
          <a:p>
            <a:endParaRPr lang="en-US" sz="3600" b="1"/>
          </a:p>
          <a:p>
            <a:r>
              <a:rPr lang="en-US" sz="3600" b="1"/>
              <a:t>Blue is recessive to brown. Cross a heterozygous brown eyed mom and a blue eyed dad.</a:t>
            </a:r>
          </a:p>
          <a:p>
            <a:endParaRPr lang="en-US" sz="3600" b="1"/>
          </a:p>
          <a:p>
            <a:r>
              <a:rPr lang="en-US" sz="3600" b="1"/>
              <a:t>What are the genotypic </a:t>
            </a:r>
          </a:p>
          <a:p>
            <a:r>
              <a:rPr lang="en-US" sz="3600" b="1"/>
              <a:t>and phenotypic</a:t>
            </a:r>
          </a:p>
          <a:p>
            <a:r>
              <a:rPr lang="en-US" sz="3600" b="1"/>
              <a:t>ratio?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6000" smtClean="0">
                <a:solidFill>
                  <a:srgbClr val="FFC000"/>
                </a:solidFill>
              </a:rPr>
              <a:t>Genetics Tic-Tac-Toe (15)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706938" y="1219200"/>
            <a:ext cx="4437062" cy="5638800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i="1" smtClean="0"/>
              <a:t>You MUST answer the question before placing your symbol (X or O).</a:t>
            </a:r>
          </a:p>
          <a:p>
            <a:pPr marL="0" indent="0">
              <a:buFont typeface="Arial" pitchFamily="34" charset="0"/>
              <a:buNone/>
            </a:pPr>
            <a:endParaRPr lang="en-US" smtClean="0"/>
          </a:p>
          <a:p>
            <a:pPr marL="0" indent="0">
              <a:buFont typeface="Arial" pitchFamily="34" charset="0"/>
              <a:buNone/>
            </a:pPr>
            <a:r>
              <a:rPr lang="en-US" smtClean="0"/>
              <a:t>There are </a:t>
            </a:r>
            <a:r>
              <a:rPr lang="en-US" b="1" smtClean="0">
                <a:solidFill>
                  <a:srgbClr val="FFC000"/>
                </a:solidFill>
              </a:rPr>
              <a:t>2</a:t>
            </a:r>
            <a:r>
              <a:rPr lang="en-US" smtClean="0"/>
              <a:t> boards (front and back)</a:t>
            </a:r>
          </a:p>
          <a:p>
            <a:pPr marL="0" indent="0">
              <a:buFont typeface="Arial" pitchFamily="34" charset="0"/>
              <a:buNone/>
            </a:pPr>
            <a:endParaRPr lang="en-US" smtClean="0"/>
          </a:p>
          <a:p>
            <a:pPr marL="0" indent="0">
              <a:buFont typeface="Arial" pitchFamily="34" charset="0"/>
              <a:buNone/>
            </a:pPr>
            <a:endParaRPr lang="en-US" smtClean="0"/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 cstate="print"/>
          <a:srcRect l="12778" t="21185" r="51666" b="8888"/>
          <a:stretch>
            <a:fillRect/>
          </a:stretch>
        </p:blipFill>
        <p:spPr bwMode="auto">
          <a:xfrm>
            <a:off x="304800" y="1219200"/>
            <a:ext cx="4402138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Multiply 3"/>
          <p:cNvSpPr/>
          <p:nvPr/>
        </p:nvSpPr>
        <p:spPr>
          <a:xfrm>
            <a:off x="457200" y="1828800"/>
            <a:ext cx="1219200" cy="12192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3276600" y="1828800"/>
            <a:ext cx="1219200" cy="12192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3276600" y="5029200"/>
            <a:ext cx="1219200" cy="12192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Donut 4"/>
          <p:cNvSpPr/>
          <p:nvPr/>
        </p:nvSpPr>
        <p:spPr>
          <a:xfrm>
            <a:off x="1895475" y="1981200"/>
            <a:ext cx="1219200" cy="12192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457200" y="3657600"/>
            <a:ext cx="1219200" cy="12192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3276600" y="3657600"/>
            <a:ext cx="1219200" cy="12192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FUN FRIDAY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pPr>
              <a:buFont typeface="Arial" pitchFamily="34" charset="0"/>
              <a:buNone/>
            </a:pPr>
            <a:r>
              <a:rPr lang="en-US" smtClean="0">
                <a:hlinkClick r:id="rId2"/>
              </a:rPr>
              <a:t>http://www.youtube.com/watch?v=qnydFmqHuVo</a:t>
            </a:r>
            <a:endParaRPr lang="en-US" smtClean="0"/>
          </a:p>
          <a:p>
            <a:pPr>
              <a:buFont typeface="Arial" pitchFamily="34" charset="0"/>
              <a:buNone/>
            </a:pPr>
            <a:endParaRPr lang="en-US" smtClean="0"/>
          </a:p>
          <a:p>
            <a:pPr>
              <a:buFont typeface="Arial" pitchFamily="34" charset="0"/>
              <a:buNone/>
            </a:pPr>
            <a:r>
              <a:rPr lang="en-US" smtClean="0">
                <a:hlinkClick r:id="rId3"/>
              </a:rPr>
              <a:t>http://www.youtube.com/watch?v=xVrJ8DxECbg</a:t>
            </a:r>
            <a:endParaRPr lang="en-US" smtClean="0"/>
          </a:p>
          <a:p>
            <a:pPr>
              <a:buFont typeface="Arial" pitchFamily="34" charset="0"/>
              <a:buNone/>
            </a:pPr>
            <a:endParaRPr lang="en-US" smtClean="0"/>
          </a:p>
          <a:p>
            <a:pPr>
              <a:buFont typeface="Arial" pitchFamily="34" charset="0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ja-JP" altLang="en-US" sz="8000" smtClean="0">
                <a:solidFill>
                  <a:srgbClr val="92D050"/>
                </a:solidFill>
              </a:rPr>
              <a:t>“</a:t>
            </a:r>
            <a:r>
              <a:rPr lang="en-US" altLang="ja-JP" sz="8000" smtClean="0">
                <a:solidFill>
                  <a:srgbClr val="92D050"/>
                </a:solidFill>
              </a:rPr>
              <a:t>Carrier</a:t>
            </a:r>
            <a:r>
              <a:rPr lang="ja-JP" altLang="en-US" sz="8000" smtClean="0">
                <a:solidFill>
                  <a:srgbClr val="92D050"/>
                </a:solidFill>
              </a:rPr>
              <a:t>”</a:t>
            </a:r>
            <a:r>
              <a:rPr lang="en-US" altLang="ja-JP" sz="8000" smtClean="0">
                <a:solidFill>
                  <a:srgbClr val="92D050"/>
                </a:solidFill>
              </a:rPr>
              <a:t> </a:t>
            </a:r>
            <a:endParaRPr lang="en-US" sz="8000" smtClean="0">
              <a:solidFill>
                <a:srgbClr val="92D050"/>
              </a:solidFill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839200" cy="5410200"/>
          </a:xfrm>
        </p:spPr>
        <p:txBody>
          <a:bodyPr/>
          <a:lstStyle/>
          <a:p>
            <a:pPr marL="0" indent="0" algn="ctr">
              <a:buFont typeface="Arial" pitchFamily="34" charset="0"/>
              <a:buNone/>
            </a:pPr>
            <a:r>
              <a:rPr lang="en-US" smtClean="0"/>
              <a:t>Heterozygous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54100" y="5527675"/>
            <a:ext cx="18542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/>
              <a:t>Aa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938838" y="3162300"/>
            <a:ext cx="1887537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600" b="1">
                <a:solidFill>
                  <a:srgbClr val="FFC000"/>
                </a:solidFill>
                <a:latin typeface="Letter Gothic" charset="0"/>
              </a:rPr>
              <a:t>Tt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54100" y="3162300"/>
            <a:ext cx="1738313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500">
                <a:solidFill>
                  <a:srgbClr val="92D050"/>
                </a:solidFill>
                <a:latin typeface="Agency FB" pitchFamily="34" charset="0"/>
              </a:rPr>
              <a:t>Rr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81400" y="4846638"/>
            <a:ext cx="1885950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600" dirty="0" err="1">
                <a:solidFill>
                  <a:schemeClr val="tx2">
                    <a:lumMod val="75000"/>
                  </a:schemeClr>
                </a:solidFill>
                <a:latin typeface="Cooper Black" pitchFamily="18" charset="0"/>
                <a:ea typeface="ＭＳ Ｐゴシック"/>
                <a:cs typeface="ＭＳ Ｐゴシック"/>
              </a:rPr>
              <a:t>Ll</a:t>
            </a:r>
            <a:endParaRPr lang="en-US" sz="9600" dirty="0">
              <a:solidFill>
                <a:schemeClr val="tx2">
                  <a:lumMod val="75000"/>
                </a:schemeClr>
              </a:solidFill>
              <a:latin typeface="Cooper Black" pitchFamily="18" charset="0"/>
              <a:ea typeface="ＭＳ Ｐゴシック"/>
              <a:cs typeface="ＭＳ Ｐゴシック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54400" y="2438400"/>
            <a:ext cx="2397125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800" i="1" dirty="0" err="1">
                <a:solidFill>
                  <a:schemeClr val="accent4"/>
                </a:solidFill>
                <a:ea typeface="ＭＳ Ｐゴシック"/>
                <a:cs typeface="ＭＳ Ｐゴシック"/>
              </a:rPr>
              <a:t>Dd</a:t>
            </a:r>
            <a:endParaRPr lang="en-US" sz="8800" i="1" dirty="0">
              <a:solidFill>
                <a:schemeClr val="accent4"/>
              </a:solidFill>
              <a:ea typeface="ＭＳ Ｐゴシック"/>
              <a:cs typeface="ＭＳ Ｐゴシック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019800" y="5051425"/>
            <a:ext cx="16922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0">
                <a:solidFill>
                  <a:srgbClr val="00B0F0"/>
                </a:solidFill>
                <a:latin typeface="Arial Black" pitchFamily="34" charset="0"/>
              </a:rPr>
              <a:t>Ff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865938" y="1495425"/>
            <a:ext cx="1997075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0" b="1"/>
              <a:t>Hh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4400" y="1371600"/>
            <a:ext cx="18288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600" b="1" dirty="0">
                <a:solidFill>
                  <a:srgbClr val="FFC000"/>
                </a:solidFill>
                <a:latin typeface="+mj-lt"/>
                <a:ea typeface="ＭＳ Ｐゴシック"/>
                <a:cs typeface="ＭＳ Ｐゴシック"/>
              </a:rPr>
              <a:t>Bb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8800" smtClean="0">
                <a:solidFill>
                  <a:srgbClr val="92D050"/>
                </a:solidFill>
              </a:rPr>
              <a:t>Carrier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4525963"/>
          </a:xfrm>
        </p:spPr>
        <p:txBody>
          <a:bodyPr/>
          <a:lstStyle/>
          <a:p>
            <a:pPr marL="0" indent="0" algn="ctr">
              <a:buFont typeface="Arial" pitchFamily="34" charset="0"/>
              <a:buNone/>
            </a:pPr>
            <a:r>
              <a:rPr lang="en-US" sz="6600" smtClean="0"/>
              <a:t>Bb x Bb</a:t>
            </a:r>
          </a:p>
        </p:txBody>
      </p:sp>
      <p:pic>
        <p:nvPicPr>
          <p:cNvPr id="38916" name="Picture 4" descr="http://www.essence.com/sites/default/files/images/2012/11/16/african-american-woman-eyes_400x295_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13" y="57150"/>
            <a:ext cx="2401888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6" descr="http://3.bp.blogspot.com/-riPWu0CgUAM/TqWPsROz3iI/AAAAAAAAACc/Zyym71JRe-c/s1600/black_baby_with_blue_eyes_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0"/>
            <a:ext cx="2106613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-1143000" y="990600"/>
            <a:ext cx="8229600" cy="213360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sz="13800" b="1" smtClean="0">
                <a:solidFill>
                  <a:srgbClr val="00B0F0"/>
                </a:solidFill>
              </a:rPr>
              <a:t>PKU</a:t>
            </a:r>
            <a:br>
              <a:rPr lang="en-US" sz="13800" b="1" smtClean="0">
                <a:solidFill>
                  <a:srgbClr val="00B0F0"/>
                </a:solidFill>
              </a:rPr>
            </a:br>
            <a:r>
              <a:rPr lang="en-US" sz="6000" b="1" smtClean="0"/>
              <a:t>phenylketonuria</a:t>
            </a:r>
            <a:r>
              <a:rPr lang="en-US" sz="9600" b="1" smtClean="0"/>
              <a:t/>
            </a:r>
            <a:br>
              <a:rPr lang="en-US" sz="9600" b="1" smtClean="0"/>
            </a:br>
            <a:endParaRPr lang="en-US" sz="13800" b="1" smtClean="0">
              <a:solidFill>
                <a:srgbClr val="00B0F0"/>
              </a:solidFill>
            </a:endParaRPr>
          </a:p>
        </p:txBody>
      </p:sp>
      <p:pic>
        <p:nvPicPr>
          <p:cNvPr id="39939" name="Picture 2" descr="http://learn.genetics.utah.edu/content/disorders/whataregd/pku/images/autosomal%20recessi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0"/>
            <a:ext cx="3276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 descr="http://drugline.org/img/ail/2080_2093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16375"/>
            <a:ext cx="5081588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105400" y="3048000"/>
            <a:ext cx="4343400" cy="464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0964" name="Picture 2" descr="http://learn.genetics.utah.edu/content/disorders/whataregd/pku/images/PKUpthw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-30163"/>
            <a:ext cx="4572000" cy="7048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4" descr="http://images.sodahead.com/polls/001576133/5514572848_meats_answer_4_xlarg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13" y="2819400"/>
            <a:ext cx="4308475" cy="274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Multiply 3"/>
          <p:cNvSpPr/>
          <p:nvPr/>
        </p:nvSpPr>
        <p:spPr>
          <a:xfrm>
            <a:off x="-407988" y="1582738"/>
            <a:ext cx="5122863" cy="5218112"/>
          </a:xfrm>
          <a:prstGeom prst="mathMultiply">
            <a:avLst>
              <a:gd name="adj1" fmla="val 90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0967" name="Picture 6" descr="http://www.chrisdoelle.com/archives/cokezeroG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25" y="-30163"/>
            <a:ext cx="4286250" cy="1866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124" name="Picture 2" descr="http://ghr.nlm.nih.gov/handbook/illustrations/normalkaryoty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0"/>
            <a:ext cx="70104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smtClean="0"/>
              <a:t>Cross a homozygous dominant mother with a father who has PKU. What percent of their children will be carriers?</a:t>
            </a:r>
          </a:p>
        </p:txBody>
      </p:sp>
      <p:sp>
        <p:nvSpPr>
          <p:cNvPr id="41987" name="TextBox 3"/>
          <p:cNvSpPr txBox="1">
            <a:spLocks noChangeArrowheads="1"/>
          </p:cNvSpPr>
          <p:nvPr/>
        </p:nvSpPr>
        <p:spPr bwMode="auto">
          <a:xfrm>
            <a:off x="6477000" y="1981200"/>
            <a:ext cx="2362200" cy="3170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00B0F0"/>
                </a:solidFill>
              </a:rPr>
              <a:t>Key</a:t>
            </a:r>
          </a:p>
          <a:p>
            <a:pPr algn="ctr"/>
            <a:endParaRPr lang="en-US" sz="4000" b="1">
              <a:solidFill>
                <a:srgbClr val="00B0F0"/>
              </a:solidFill>
            </a:endParaRPr>
          </a:p>
          <a:p>
            <a:endParaRPr lang="en-US" sz="4000" b="1">
              <a:solidFill>
                <a:srgbClr val="00B0F0"/>
              </a:solidFill>
            </a:endParaRPr>
          </a:p>
          <a:p>
            <a:endParaRPr lang="en-US" sz="4000" b="1">
              <a:solidFill>
                <a:srgbClr val="00B0F0"/>
              </a:solidFill>
            </a:endParaRPr>
          </a:p>
          <a:p>
            <a:endParaRPr lang="en-US" sz="4000" b="1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smtClean="0">
                <a:solidFill>
                  <a:srgbClr val="FFC000"/>
                </a:solidFill>
              </a:rPr>
              <a:t>Notes 3: Working Backward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3133725" cy="1295400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b="1" smtClean="0">
                <a:solidFill>
                  <a:srgbClr val="FFC000"/>
                </a:solidFill>
              </a:rPr>
              <a:t>Given</a:t>
            </a:r>
            <a:r>
              <a:rPr lang="en-US" smtClean="0"/>
              <a:t>: parents</a:t>
            </a:r>
          </a:p>
          <a:p>
            <a:pPr marL="0" indent="0">
              <a:buFont typeface="Arial" pitchFamily="34" charset="0"/>
              <a:buNone/>
            </a:pPr>
            <a:r>
              <a:rPr lang="en-US" b="1" smtClean="0">
                <a:solidFill>
                  <a:srgbClr val="FFC000"/>
                </a:solidFill>
              </a:rPr>
              <a:t>Find</a:t>
            </a:r>
            <a:r>
              <a:rPr lang="en-US" smtClean="0"/>
              <a:t>: offspring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590925" y="609600"/>
            <a:ext cx="1600200" cy="1905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0" y="914400"/>
            <a:ext cx="3505200" cy="1295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FFC000"/>
                </a:solidFill>
              </a:rPr>
              <a:t>Given</a:t>
            </a:r>
            <a:r>
              <a:rPr lang="en-US" dirty="0" smtClean="0"/>
              <a:t>: OFFSPRING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FFC000"/>
                </a:solidFill>
              </a:rPr>
              <a:t>Find</a:t>
            </a:r>
            <a:r>
              <a:rPr lang="en-US" dirty="0" smtClean="0"/>
              <a:t>: PARENTS</a:t>
            </a:r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2514600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Two  brown eyed people are crossed several times. Out of their 10 children, 3 of them have blue eyes. What are the probable genotypes of the parents?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505200" y="4572000"/>
          <a:ext cx="2133600" cy="1905000"/>
        </p:xfrm>
        <a:graphic>
          <a:graphicData uri="http://schemas.openxmlformats.org/drawingml/2006/table">
            <a:tbl>
              <a:tblPr/>
              <a:tblGrid>
                <a:gridCol w="1066800"/>
                <a:gridCol w="1066800"/>
              </a:tblGrid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867400" y="4648200"/>
            <a:ext cx="3429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_______ X  _______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04800" y="4446588"/>
            <a:ext cx="307498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C000"/>
                </a:solidFill>
              </a:rPr>
              <a:t>3/10 </a:t>
            </a:r>
            <a:r>
              <a:rPr lang="en-US" sz="2800" b="1">
                <a:solidFill>
                  <a:srgbClr val="FFC000"/>
                </a:solidFill>
                <a:sym typeface="Symbol" pitchFamily="18" charset="2"/>
              </a:rPr>
              <a:t> 25%</a:t>
            </a:r>
          </a:p>
          <a:p>
            <a:r>
              <a:rPr lang="en-US" sz="2800" b="1">
                <a:solidFill>
                  <a:srgbClr val="FFC000"/>
                </a:solidFill>
                <a:sym typeface="Symbol" pitchFamily="18" charset="2"/>
              </a:rPr>
              <a:t>Blue = bb</a:t>
            </a:r>
            <a:endParaRPr lang="en-US" sz="2800">
              <a:solidFill>
                <a:srgbClr val="FFC0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5164138" y="5211763"/>
            <a:ext cx="914400" cy="54292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2" name="Right Arrow 11"/>
          <p:cNvSpPr/>
          <p:nvPr/>
        </p:nvSpPr>
        <p:spPr>
          <a:xfrm rot="10800000">
            <a:off x="3133725" y="5260975"/>
            <a:ext cx="914400" cy="54292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3" name="Right Arrow 12"/>
          <p:cNvSpPr/>
          <p:nvPr/>
        </p:nvSpPr>
        <p:spPr>
          <a:xfrm rot="5400000">
            <a:off x="4148138" y="6129337"/>
            <a:ext cx="914400" cy="54292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4" name="Right Arrow 13"/>
          <p:cNvSpPr/>
          <p:nvPr/>
        </p:nvSpPr>
        <p:spPr>
          <a:xfrm rot="16200000">
            <a:off x="4114801" y="4376737"/>
            <a:ext cx="914400" cy="54292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43032" name="TextBox 14"/>
          <p:cNvSpPr txBox="1">
            <a:spLocks noChangeArrowheads="1"/>
          </p:cNvSpPr>
          <p:nvPr/>
        </p:nvSpPr>
        <p:spPr bwMode="auto">
          <a:xfrm>
            <a:off x="0" y="100013"/>
            <a:ext cx="1371600" cy="523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U5-13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13333 L 0 2.22222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67 -2.96296E-6 L -0.00938 -0.0067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-347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14444 L 0 -4.44444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22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76 0.00046 L 3.05556E-6 2.96296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8" grpId="0"/>
      <p:bldP spid="9" grpId="0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 cstate="print"/>
          <a:srcRect l="42308" t="20102" r="19914" b="12752"/>
          <a:stretch>
            <a:fillRect/>
          </a:stretch>
        </p:blipFill>
        <p:spPr bwMode="auto">
          <a:xfrm>
            <a:off x="1219200" y="-30163"/>
            <a:ext cx="6248400" cy="694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7162800"/>
          </a:xfrm>
        </p:spPr>
        <p:txBody>
          <a:bodyPr/>
          <a:lstStyle/>
          <a:p>
            <a:pPr marL="0" indent="0" algn="ctr">
              <a:buFont typeface="Arial" pitchFamily="34" charset="0"/>
              <a:buNone/>
            </a:pPr>
            <a:r>
              <a:rPr lang="en-US" sz="4400" b="1" smtClean="0">
                <a:solidFill>
                  <a:srgbClr val="FFC000"/>
                </a:solidFill>
                <a:latin typeface="Tekton Pro" pitchFamily="34" charset="0"/>
              </a:rPr>
              <a:t>You</a:t>
            </a:r>
            <a:r>
              <a:rPr lang="en-US" sz="4400" b="1" smtClean="0">
                <a:latin typeface="Tekton Pro" pitchFamily="34" charset="0"/>
              </a:rPr>
              <a:t> </a:t>
            </a:r>
            <a:r>
              <a:rPr lang="en-US" sz="4400" b="1" smtClean="0">
                <a:solidFill>
                  <a:srgbClr val="FFC000"/>
                </a:solidFill>
                <a:latin typeface="Tekton Pro" pitchFamily="34" charset="0"/>
              </a:rPr>
              <a:t>try it!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4400" b="1" smtClean="0">
                <a:solidFill>
                  <a:srgbClr val="FFC000"/>
                </a:solidFill>
                <a:latin typeface="Tekton Pro" pitchFamily="34" charset="0"/>
              </a:rPr>
              <a:t>Practice 3: working backward</a:t>
            </a:r>
          </a:p>
          <a:p>
            <a:pPr marL="0" indent="0">
              <a:buFont typeface="Arial" pitchFamily="34" charset="0"/>
              <a:buNone/>
            </a:pPr>
            <a:r>
              <a:rPr lang="en-US" smtClean="0"/>
              <a:t>Two short haired guinea pigs are mated several times. Out of 50 offspring, 12 of them have long hair. What are the probable genotypes of the parents?         </a:t>
            </a:r>
          </a:p>
          <a:p>
            <a:pPr marL="0" indent="0">
              <a:buFont typeface="Arial" pitchFamily="34" charset="0"/>
              <a:buNone/>
            </a:pPr>
            <a:endParaRPr lang="en-US" smtClean="0"/>
          </a:p>
        </p:txBody>
      </p:sp>
      <p:sp>
        <p:nvSpPr>
          <p:cNvPr id="45059" name="TextBox 3"/>
          <p:cNvSpPr txBox="1">
            <a:spLocks noChangeArrowheads="1"/>
          </p:cNvSpPr>
          <p:nvPr/>
        </p:nvSpPr>
        <p:spPr bwMode="auto">
          <a:xfrm>
            <a:off x="0" y="100013"/>
            <a:ext cx="1676400" cy="523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U5-14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2" cstate="print"/>
          <a:srcRect l="16162" t="24565" r="16969" b="20001"/>
          <a:stretch>
            <a:fillRect/>
          </a:stretch>
        </p:blipFill>
        <p:spPr bwMode="auto">
          <a:xfrm>
            <a:off x="0" y="0"/>
            <a:ext cx="9170988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3"/>
          <p:cNvSpPr>
            <a:spLocks noGrp="1"/>
          </p:cNvSpPr>
          <p:nvPr>
            <p:ph type="title"/>
          </p:nvPr>
        </p:nvSpPr>
        <p:spPr>
          <a:xfrm>
            <a:off x="515938" y="-152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8800" smtClean="0">
                <a:solidFill>
                  <a:srgbClr val="92D050"/>
                </a:solidFill>
              </a:rPr>
              <a:t>Do Now</a:t>
            </a:r>
          </a:p>
        </p:txBody>
      </p:sp>
      <p:sp>
        <p:nvSpPr>
          <p:cNvPr id="47107" name="Content Placeholder 4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4525963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smtClean="0"/>
              <a:t>In dragons, horns are dominant (H) and no horns are recessive (h). A heterozygous dragon was crossed with a homozygous recessive dragon. What percent of the offspring have horns?!</a:t>
            </a:r>
          </a:p>
          <a:p>
            <a:pPr marL="0" indent="0" eaLnBrk="1" hangingPunct="1">
              <a:buFont typeface="Arial" pitchFamily="34" charset="0"/>
              <a:buNone/>
            </a:pPr>
            <a:endParaRPr lang="en-US" sz="1800" smtClean="0"/>
          </a:p>
          <a:p>
            <a:pPr marL="0" indent="0" eaLnBrk="1" hangingPunct="1">
              <a:buFont typeface="Arial" pitchFamily="34" charset="0"/>
              <a:buNone/>
            </a:pPr>
            <a:r>
              <a:rPr lang="en-US" smtClean="0"/>
              <a:t>					parents: _____ x _____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n-US" b="1" smtClean="0"/>
              <a:t>					___HH : ___Hh : ___hh</a:t>
            </a:r>
          </a:p>
        </p:txBody>
      </p:sp>
      <p:pic>
        <p:nvPicPr>
          <p:cNvPr id="47108" name="Picture 8" descr="C:\tempie\Temporary Internet Files\Content.IE5\1OQQNLIF\MC90044509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4948238"/>
            <a:ext cx="1773238" cy="190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33400" y="4114800"/>
          <a:ext cx="2819400" cy="2362200"/>
        </p:xfrm>
        <a:graphic>
          <a:graphicData uri="http://schemas.openxmlformats.org/drawingml/2006/table">
            <a:tbl>
              <a:tblPr/>
              <a:tblGrid>
                <a:gridCol w="1409700"/>
                <a:gridCol w="1409700"/>
              </a:tblGrid>
              <a:tr h="1181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81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57200" y="-34925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Incomplete dominance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2133600" y="4724400"/>
            <a:ext cx="4876800" cy="1782763"/>
          </a:xfrm>
        </p:spPr>
        <p:txBody>
          <a:bodyPr/>
          <a:lstStyle/>
          <a:p>
            <a:pPr marL="0" indent="0" algn="ctr" eaLnBrk="1" hangingPunct="1">
              <a:buFont typeface="Arial" pitchFamily="34" charset="0"/>
              <a:buNone/>
            </a:pPr>
            <a:r>
              <a:rPr lang="en-US" i="1" smtClean="0">
                <a:solidFill>
                  <a:srgbClr val="FFC000"/>
                </a:solidFill>
              </a:rPr>
              <a:t>Can we get pink flowers from crossing a red &amp; white flower?!</a:t>
            </a:r>
          </a:p>
        </p:txBody>
      </p:sp>
      <p:pic>
        <p:nvPicPr>
          <p:cNvPr id="10242" name="Picture 2" descr="http://www.emc.maricopa.edu/faculty/farabee/biobk/incomdom.gif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286000" y="1066800"/>
            <a:ext cx="4572000" cy="35295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5334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Incomplete Dominance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76200" y="715963"/>
          <a:ext cx="9144000" cy="4175706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417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Incomplete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 Dominance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: </a:t>
                      </a:r>
                      <a:r>
                        <a:rPr kumimoji="0" lang="en-US" sz="2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Neither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 allele is dominant nor recessive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S Shell Dlg" charset="0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ea typeface="MS PGothic" pitchFamily="34" charset="-128"/>
                        </a:rPr>
                        <a:t>- The traits </a:t>
                      </a:r>
                      <a:r>
                        <a:rPr kumimoji="0" lang="en-US" sz="2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ea typeface="MS PGothic" pitchFamily="34" charset="-128"/>
                        </a:rPr>
                        <a:t>BLEND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ea typeface="MS PGothic" pitchFamily="34" charset="-128"/>
                        </a:rPr>
                        <a:t> together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S Shell Dlg" charset="0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ea typeface="MS PGothic" pitchFamily="34" charset="-128"/>
                        </a:rPr>
                        <a:t>- Use all capital letters with apostrophes (') to show the different alleles (ex. </a:t>
                      </a:r>
                      <a:r>
                        <a:rPr kumimoji="0" lang="en-US" sz="2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ea typeface="MS PGothic" pitchFamily="34" charset="-128"/>
                        </a:rPr>
                        <a:t>RR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ea typeface="MS PGothic" pitchFamily="34" charset="-128"/>
                        </a:rPr>
                        <a:t>, R'R, R'R')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S Shell Dlg" charset="0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iandra GD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ea typeface="MS PGothic" pitchFamily="34" charset="-128"/>
                        </a:rPr>
                        <a:t>Steps: 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S Shell Dlg" charset="0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* Determine the possible </a:t>
                      </a:r>
                      <a:r>
                        <a:rPr kumimoji="0" lang="en-US" sz="20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genotypes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* Set up the cross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* Calculate the ratios</a:t>
                      </a:r>
                    </a:p>
                  </a:txBody>
                  <a:tcPr marT="45693" marB="4569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33400" y="2008188"/>
            <a:ext cx="7924800" cy="4648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pic>
        <p:nvPicPr>
          <p:cNvPr id="49158" name="Picture 2" descr="http://edge.ebaumsworld.com/picture/petros753/muscle_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8763" y="2874963"/>
            <a:ext cx="2178050" cy="271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4" descr="http://blueroof.files.wordpress.com/2007/08/wimp.png?w=7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1713" y="3124200"/>
            <a:ext cx="3076575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Multiply 8"/>
          <p:cNvSpPr/>
          <p:nvPr/>
        </p:nvSpPr>
        <p:spPr>
          <a:xfrm>
            <a:off x="4624388" y="2268538"/>
            <a:ext cx="3505200" cy="3810000"/>
          </a:xfrm>
          <a:prstGeom prst="mathMultiply">
            <a:avLst>
              <a:gd name="adj1" fmla="val 1439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Multiply 9"/>
          <p:cNvSpPr/>
          <p:nvPr/>
        </p:nvSpPr>
        <p:spPr>
          <a:xfrm>
            <a:off x="865188" y="2427288"/>
            <a:ext cx="3505200" cy="3810000"/>
          </a:xfrm>
          <a:prstGeom prst="mathMultiply">
            <a:avLst>
              <a:gd name="adj1" fmla="val 1439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98475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Incomplete Dominance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1275" y="652463"/>
          <a:ext cx="9144000" cy="4770438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4770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Incomplete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 Dominance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: </a:t>
                      </a:r>
                      <a:r>
                        <a:rPr kumimoji="0" lang="en-US" sz="2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Neither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 allele is dominant nor recessive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ea typeface="MS PGothic" pitchFamily="34" charset="-128"/>
                        </a:rPr>
                        <a:t>   The traits </a:t>
                      </a:r>
                      <a:r>
                        <a:rPr kumimoji="0" lang="en-US" sz="2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ea typeface="MS PGothic" pitchFamily="34" charset="-128"/>
                        </a:rPr>
                        <a:t>BLEND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ea typeface="MS PGothic" pitchFamily="34" charset="-128"/>
                        </a:rPr>
                        <a:t> together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S Shell Dlg" charset="0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ea typeface="MS PGothic" pitchFamily="34" charset="-128"/>
                        </a:rPr>
                        <a:t>- Use all capital letters with apostrophes (') to show the different alleles (ex. </a:t>
                      </a:r>
                      <a:r>
                        <a:rPr kumimoji="0" lang="en-US" sz="2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ea typeface="MS PGothic" pitchFamily="34" charset="-128"/>
                        </a:rPr>
                        <a:t>RR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ea typeface="MS PGothic" pitchFamily="34" charset="-128"/>
                        </a:rPr>
                        <a:t>, R'R, R'R')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S Shell Dlg" charset="0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iandra GD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ea typeface="MS PGothic" pitchFamily="34" charset="-128"/>
                        </a:rPr>
                        <a:t>Steps: 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S Shell Dlg" charset="0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* Determine the possible </a:t>
                      </a:r>
                      <a:r>
                        <a:rPr kumimoji="0" lang="en-US" sz="20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genotypes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* Set up the cross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* Calculate the ratios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81000" y="2251075"/>
            <a:ext cx="8077200" cy="44053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Multiply 9"/>
          <p:cNvSpPr/>
          <p:nvPr/>
        </p:nvSpPr>
        <p:spPr>
          <a:xfrm>
            <a:off x="762000" y="1593850"/>
            <a:ext cx="3505200" cy="3810000"/>
          </a:xfrm>
          <a:prstGeom prst="mathMultiply">
            <a:avLst>
              <a:gd name="adj1" fmla="val 1439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0183" name="Picture 2" descr="http://blog.crookedmonkey.com/wp-content/uploads/2011/08/workout-ti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0638" y="2251075"/>
            <a:ext cx="2676525" cy="350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4" name="TextBox 2"/>
          <p:cNvSpPr txBox="1">
            <a:spLocks noChangeArrowheads="1"/>
          </p:cNvSpPr>
          <p:nvPr/>
        </p:nvSpPr>
        <p:spPr bwMode="auto">
          <a:xfrm>
            <a:off x="2057400" y="5951538"/>
            <a:ext cx="1752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/>
              <a:t>T T</a:t>
            </a:r>
          </a:p>
        </p:txBody>
      </p:sp>
      <p:sp>
        <p:nvSpPr>
          <p:cNvPr id="50185" name="TextBox 11"/>
          <p:cNvSpPr txBox="1">
            <a:spLocks noChangeArrowheads="1"/>
          </p:cNvSpPr>
          <p:nvPr/>
        </p:nvSpPr>
        <p:spPr bwMode="auto">
          <a:xfrm>
            <a:off x="6248400" y="5948363"/>
            <a:ext cx="152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/>
              <a:t>T</a:t>
            </a:r>
            <a:r>
              <a:rPr lang="en-US" altLang="en-US" sz="6000" b="1"/>
              <a:t>’</a:t>
            </a:r>
            <a:r>
              <a:rPr lang="en-US" sz="6000" b="1"/>
              <a:t> T</a:t>
            </a:r>
            <a:r>
              <a:rPr lang="en-US" altLang="en-US" sz="6000" b="1"/>
              <a:t>’</a:t>
            </a:r>
            <a:endParaRPr lang="en-US" sz="6000" b="1"/>
          </a:p>
        </p:txBody>
      </p:sp>
      <p:pic>
        <p:nvPicPr>
          <p:cNvPr id="50186" name="Picture 2" descr="http://blog.crookedmonkey.com/wp-content/uploads/2011/08/workout-ti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251075"/>
            <a:ext cx="2676525" cy="350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Incomplete Dominance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LIGERS!</a:t>
            </a:r>
          </a:p>
          <a:p>
            <a:r>
              <a:rPr lang="en-US" smtClean="0">
                <a:hlinkClick r:id="rId2"/>
              </a:rPr>
              <a:t>http://www.youtube.com/watch?v=JE8Z5Es-M0E</a:t>
            </a:r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smtClean="0">
                <a:hlinkClick r:id="rId2" action="ppaction://hlinkfile"/>
              </a:rPr>
              <a:t>Mendel Video</a:t>
            </a:r>
            <a:endParaRPr lang="en-US" sz="540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hlinkClick r:id="rId3"/>
              </a:rPr>
              <a:t>http://www.youtube.com/watch?v=GTiOETaZg4w</a:t>
            </a:r>
            <a:endParaRPr lang="en-US" smtClean="0"/>
          </a:p>
          <a:p>
            <a:pPr eaLnBrk="1" hangingPunct="1"/>
            <a:r>
              <a:rPr lang="en-US" smtClean="0"/>
              <a:t>https://www.youtube.com/watch?v=aoVeSncKFAY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2" cstate="print"/>
          <a:srcRect l="24184" t="25935" r="24052" b="37032"/>
          <a:stretch>
            <a:fillRect/>
          </a:stretch>
        </p:blipFill>
        <p:spPr bwMode="auto">
          <a:xfrm>
            <a:off x="0" y="0"/>
            <a:ext cx="920273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73288" y="838200"/>
            <a:ext cx="12557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BLEND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9600" y="1600200"/>
            <a:ext cx="1233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capital</a:t>
            </a:r>
          </a:p>
        </p:txBody>
      </p:sp>
      <p:sp>
        <p:nvSpPr>
          <p:cNvPr id="52230" name="TextBox 8"/>
          <p:cNvSpPr txBox="1">
            <a:spLocks noChangeArrowheads="1"/>
          </p:cNvSpPr>
          <p:nvPr/>
        </p:nvSpPr>
        <p:spPr bwMode="auto">
          <a:xfrm>
            <a:off x="0" y="0"/>
            <a:ext cx="1600200" cy="523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U5-14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-1524000" y="79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Blending colors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3252" name="Picture 2" descr="http://www.cemca.org/maldives/images/mi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514600"/>
            <a:ext cx="453866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4" descr="http://www.ncbi.nlm.nih.gov/books/NBK21249/bin/ch6f16.jpg"/>
          <p:cNvPicPr>
            <a:picLocks noChangeAspect="1" noChangeArrowheads="1"/>
          </p:cNvPicPr>
          <p:nvPr/>
        </p:nvPicPr>
        <p:blipFill>
          <a:blip r:embed="rId4" cstate="print"/>
          <a:srcRect r="50000"/>
          <a:stretch>
            <a:fillRect/>
          </a:stretch>
        </p:blipFill>
        <p:spPr bwMode="auto">
          <a:xfrm>
            <a:off x="6629400" y="-6350"/>
            <a:ext cx="25146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6" descr="http://biology.clc.uc.edu/graphics/bio105/incomplete%20dominanc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76313"/>
            <a:ext cx="51181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 l="24445" t="17778" r="23676" b="38599"/>
          <a:stretch>
            <a:fillRect/>
          </a:stretch>
        </p:blipFill>
        <p:spPr bwMode="auto">
          <a:xfrm>
            <a:off x="34925" y="185738"/>
            <a:ext cx="9151938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553200" y="1524000"/>
            <a:ext cx="2362200" cy="3429000"/>
          </a:xfrm>
          <a:prstGeom prst="rect">
            <a:avLst/>
          </a:prstGeom>
          <a:solidFill>
            <a:srgbClr val="02020E">
              <a:alpha val="7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53200" y="1524000"/>
            <a:ext cx="2336800" cy="3429000"/>
          </a:xfrm>
          <a:prstGeom prst="rect">
            <a:avLst/>
          </a:prstGeom>
          <a:solidFill>
            <a:srgbClr val="02020E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Left Arrow 4"/>
          <p:cNvSpPr>
            <a:spLocks noChangeArrowheads="1"/>
          </p:cNvSpPr>
          <p:nvPr/>
        </p:nvSpPr>
        <p:spPr bwMode="auto">
          <a:xfrm>
            <a:off x="3054350" y="908050"/>
            <a:ext cx="1139825" cy="2667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Left Arrow 7"/>
          <p:cNvSpPr>
            <a:spLocks noChangeArrowheads="1"/>
          </p:cNvSpPr>
          <p:nvPr/>
        </p:nvSpPr>
        <p:spPr bwMode="auto">
          <a:xfrm>
            <a:off x="5638800" y="1119188"/>
            <a:ext cx="1139825" cy="2667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4279" name="TextBox 13"/>
          <p:cNvSpPr txBox="1">
            <a:spLocks noChangeArrowheads="1"/>
          </p:cNvSpPr>
          <p:nvPr/>
        </p:nvSpPr>
        <p:spPr bwMode="auto">
          <a:xfrm>
            <a:off x="1600200" y="1528763"/>
            <a:ext cx="26273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complete dominance</a:t>
            </a:r>
          </a:p>
        </p:txBody>
      </p:sp>
      <p:sp>
        <p:nvSpPr>
          <p:cNvPr id="54280" name="TextBox 14"/>
          <p:cNvSpPr txBox="1">
            <a:spLocks noChangeArrowheads="1"/>
          </p:cNvSpPr>
          <p:nvPr/>
        </p:nvSpPr>
        <p:spPr bwMode="auto">
          <a:xfrm>
            <a:off x="2057400" y="2514600"/>
            <a:ext cx="1236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recessive</a:t>
            </a:r>
          </a:p>
        </p:txBody>
      </p:sp>
      <p:sp>
        <p:nvSpPr>
          <p:cNvPr id="54281" name="TextBox 15"/>
          <p:cNvSpPr txBox="1">
            <a:spLocks noChangeArrowheads="1"/>
          </p:cNvSpPr>
          <p:nvPr/>
        </p:nvSpPr>
        <p:spPr bwMode="auto">
          <a:xfrm>
            <a:off x="1681163" y="3429000"/>
            <a:ext cx="14430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capital letter</a:t>
            </a:r>
          </a:p>
        </p:txBody>
      </p:sp>
      <p:sp>
        <p:nvSpPr>
          <p:cNvPr id="54282" name="TextBox 16"/>
          <p:cNvSpPr txBox="1">
            <a:spLocks noChangeArrowheads="1"/>
          </p:cNvSpPr>
          <p:nvPr/>
        </p:nvSpPr>
        <p:spPr bwMode="auto">
          <a:xfrm>
            <a:off x="1695450" y="3624263"/>
            <a:ext cx="12160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lowercase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495800" y="1371600"/>
            <a:ext cx="15351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Incomplete </a:t>
            </a:r>
            <a:br>
              <a:rPr lang="en-US" b="1">
                <a:solidFill>
                  <a:srgbClr val="FF0000"/>
                </a:solidFill>
              </a:rPr>
            </a:br>
            <a:r>
              <a:rPr lang="en-US" b="1">
                <a:solidFill>
                  <a:srgbClr val="FF0000"/>
                </a:solidFill>
              </a:rPr>
              <a:t>dominance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191000" y="2895600"/>
            <a:ext cx="2173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Black, white, gray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227513" y="3940175"/>
            <a:ext cx="17954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ex: R</a:t>
            </a:r>
            <a:r>
              <a:rPr lang="en-US" altLang="en-US" b="1">
                <a:solidFill>
                  <a:srgbClr val="FF0000"/>
                </a:solidFill>
              </a:rPr>
              <a:t>’</a:t>
            </a:r>
            <a:r>
              <a:rPr lang="en-US" b="1">
                <a:solidFill>
                  <a:srgbClr val="FF0000"/>
                </a:solidFill>
              </a:rPr>
              <a:t>R</a:t>
            </a:r>
            <a:r>
              <a:rPr lang="en-US" altLang="en-US" b="1">
                <a:solidFill>
                  <a:srgbClr val="FF0000"/>
                </a:solidFill>
              </a:rPr>
              <a:t>’</a:t>
            </a:r>
            <a:r>
              <a:rPr lang="en-US" b="1">
                <a:solidFill>
                  <a:srgbClr val="FF0000"/>
                </a:solidFill>
              </a:rPr>
              <a:t> or A</a:t>
            </a:r>
            <a:r>
              <a:rPr lang="en-US" altLang="en-US" b="1">
                <a:solidFill>
                  <a:srgbClr val="FF0000"/>
                </a:solidFill>
              </a:rPr>
              <a:t>’</a:t>
            </a:r>
            <a:r>
              <a:rPr lang="en-US" b="1">
                <a:solidFill>
                  <a:srgbClr val="FF0000"/>
                </a:solidFill>
              </a:rPr>
              <a:t>A</a:t>
            </a:r>
            <a:r>
              <a:rPr lang="en-US" altLang="en-US" b="1">
                <a:solidFill>
                  <a:srgbClr val="FF0000"/>
                </a:solidFill>
              </a:rPr>
              <a:t>’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526088" y="4537075"/>
            <a:ext cx="8747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BLEND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343400" y="3059113"/>
            <a:ext cx="969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capital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8" grpId="0"/>
      <p:bldP spid="1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5300" name="TextBox 4"/>
          <p:cNvSpPr txBox="1">
            <a:spLocks noChangeArrowheads="1"/>
          </p:cNvSpPr>
          <p:nvPr/>
        </p:nvSpPr>
        <p:spPr bwMode="auto">
          <a:xfrm>
            <a:off x="0" y="100013"/>
            <a:ext cx="1295400" cy="523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U5-11</a:t>
            </a:r>
          </a:p>
        </p:txBody>
      </p:sp>
      <p:pic>
        <p:nvPicPr>
          <p:cNvPr id="55301" name="Picture 2"/>
          <p:cNvPicPr>
            <a:picLocks noChangeAspect="1" noChangeArrowheads="1"/>
          </p:cNvPicPr>
          <p:nvPr/>
        </p:nvPicPr>
        <p:blipFill>
          <a:blip r:embed="rId2" cstate="print"/>
          <a:srcRect l="4750" t="13333" r="2251" b="25667"/>
          <a:stretch>
            <a:fillRect/>
          </a:stretch>
        </p:blipFill>
        <p:spPr bwMode="auto">
          <a:xfrm>
            <a:off x="-19050" y="623888"/>
            <a:ext cx="9266238" cy="455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427038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C000"/>
                </a:solidFill>
              </a:rPr>
              <a:t>You try it! (12 min)</a:t>
            </a:r>
          </a:p>
        </p:txBody>
      </p:sp>
      <p:sp>
        <p:nvSpPr>
          <p:cNvPr id="56323" name="TextBox 3"/>
          <p:cNvSpPr txBox="1">
            <a:spLocks noChangeArrowheads="1"/>
          </p:cNvSpPr>
          <p:nvPr/>
        </p:nvSpPr>
        <p:spPr bwMode="auto">
          <a:xfrm>
            <a:off x="0" y="100013"/>
            <a:ext cx="1295400" cy="523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U5-15</a:t>
            </a:r>
          </a:p>
        </p:txBody>
      </p:sp>
      <p:pic>
        <p:nvPicPr>
          <p:cNvPr id="56324" name="Picture 2"/>
          <p:cNvPicPr>
            <a:picLocks noChangeAspect="1" noChangeArrowheads="1"/>
          </p:cNvPicPr>
          <p:nvPr/>
        </p:nvPicPr>
        <p:blipFill>
          <a:blip r:embed="rId2" cstate="print"/>
          <a:srcRect l="7001" t="18333" r="2499" b="40834"/>
          <a:stretch>
            <a:fillRect/>
          </a:stretch>
        </p:blipFill>
        <p:spPr bwMode="auto">
          <a:xfrm>
            <a:off x="0" y="914400"/>
            <a:ext cx="92329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Incomplete dominance practice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pitchFamily="34" charset="0"/>
              <a:buNone/>
            </a:pPr>
            <a:r>
              <a:rPr lang="en-US" sz="4800" smtClean="0">
                <a:solidFill>
                  <a:srgbClr val="FFC000"/>
                </a:solidFill>
              </a:rPr>
              <a:t>Complete page U5-15</a:t>
            </a:r>
          </a:p>
          <a:p>
            <a:pPr marL="0" indent="0" algn="ctr" eaLnBrk="1" hangingPunct="1">
              <a:buFont typeface="Arial" pitchFamily="34" charset="0"/>
              <a:buNone/>
            </a:pPr>
            <a:endParaRPr lang="en-US" sz="4800" smtClean="0">
              <a:solidFill>
                <a:srgbClr val="FFC000"/>
              </a:solidFill>
            </a:endParaRPr>
          </a:p>
          <a:p>
            <a:pPr marL="0" indent="0" algn="ctr" eaLnBrk="1" hangingPunct="1">
              <a:buFont typeface="Arial" pitchFamily="34" charset="0"/>
              <a:buNone/>
            </a:pPr>
            <a:endParaRPr lang="en-US" sz="4800" smtClean="0">
              <a:solidFill>
                <a:srgbClr val="FFC000"/>
              </a:solidFill>
            </a:endParaRPr>
          </a:p>
          <a:p>
            <a:pPr marL="0" indent="0" algn="ctr" eaLnBrk="1" hangingPunct="1">
              <a:buFont typeface="Arial" pitchFamily="34" charset="0"/>
              <a:buNone/>
            </a:pPr>
            <a:r>
              <a:rPr lang="en-US" sz="4800" b="1" smtClean="0"/>
              <a:t>12 min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457200" y="-111125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Co-Dominance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8372" name="Picture 2" descr="http://blog.savcds.org/swanson/files/2010/01/Co-dominance_Rhododendr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88" y="762000"/>
            <a:ext cx="38100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4" descr="http://www.arrowkranch.com/Ranch_tour/New_pictures/roan_cow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838200"/>
            <a:ext cx="423386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6" descr="http://www.thepickyapple.com/blog/wp-content/uploads/2010/11/Indian-Corn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4038600"/>
            <a:ext cx="38100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Co-Dominance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447800"/>
          <a:ext cx="9144000" cy="472440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381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Co-Dominance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: </a:t>
                      </a:r>
                      <a:r>
                        <a:rPr kumimoji="0" lang="en-US" sz="2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Both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alleles are dominant – so BOTH show up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ea typeface="MS PGothic" pitchFamily="34" charset="-128"/>
                        </a:rPr>
                        <a:t>- When </a:t>
                      </a:r>
                      <a:r>
                        <a:rPr kumimoji="0" lang="en-US" sz="2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ea typeface="MS PGothic" pitchFamily="34" charset="-128"/>
                        </a:rPr>
                        <a:t>heterozygous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ea typeface="MS PGothic" pitchFamily="34" charset="-128"/>
                        </a:rPr>
                        <a:t>, a </a:t>
                      </a:r>
                      <a:r>
                        <a:rPr kumimoji="0" lang="en-US" sz="2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ea typeface="MS PGothic" pitchFamily="34" charset="-128"/>
                        </a:rPr>
                        <a:t>third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ea typeface="MS PGothic" pitchFamily="34" charset="-128"/>
                        </a:rPr>
                        <a:t> phenotype appears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S Shell Dlg" charset="0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ea typeface="MS PGothic" pitchFamily="34" charset="-128"/>
                        </a:rPr>
                        <a:t>- The traits </a:t>
                      </a:r>
                      <a:r>
                        <a:rPr kumimoji="0" lang="en-US" sz="2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ea typeface="MS PGothic" pitchFamily="34" charset="-128"/>
                        </a:rPr>
                        <a:t>BLEND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ea typeface="MS PGothic" pitchFamily="34" charset="-128"/>
                        </a:rPr>
                        <a:t> together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S Shell Dlg" charset="0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ea typeface="MS PGothic" pitchFamily="34" charset="-128"/>
                        </a:rPr>
                        <a:t>- Use all capital letters with apostrophes (') to show the different alleles (ex. </a:t>
                      </a:r>
                      <a:r>
                        <a:rPr kumimoji="0" lang="en-US" sz="2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ea typeface="MS PGothic" pitchFamily="34" charset="-128"/>
                        </a:rPr>
                        <a:t>RR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ea typeface="MS PGothic" pitchFamily="34" charset="-128"/>
                        </a:rPr>
                        <a:t>, R'R, R'R')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S Shell Dlg" charset="0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iandra GD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ea typeface="MS PGothic" pitchFamily="34" charset="-128"/>
                        </a:rPr>
                        <a:t>Steps: 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S Shell Dlg" charset="0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* Determine the possible </a:t>
                      </a:r>
                      <a:r>
                        <a:rPr kumimoji="0" lang="en-US" sz="20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genotypes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* Set up the cross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* Calculate the ratios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33400" y="2008188"/>
            <a:ext cx="7924800" cy="4648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pic>
        <p:nvPicPr>
          <p:cNvPr id="59398" name="Picture 2" descr="http://edge.ebaumsworld.com/picture/petros753/muscle_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8763" y="2011363"/>
            <a:ext cx="2178050" cy="271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9" name="Picture 4" descr="http://blueroof.files.wordpress.com/2007/08/wimp.png?w=7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6000" y="2319338"/>
            <a:ext cx="3078163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Multiply 8"/>
          <p:cNvSpPr/>
          <p:nvPr/>
        </p:nvSpPr>
        <p:spPr>
          <a:xfrm>
            <a:off x="4613275" y="1441450"/>
            <a:ext cx="3505200" cy="3810000"/>
          </a:xfrm>
          <a:prstGeom prst="mathMultiply">
            <a:avLst>
              <a:gd name="adj1" fmla="val 1439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Multiply 9"/>
          <p:cNvSpPr/>
          <p:nvPr/>
        </p:nvSpPr>
        <p:spPr>
          <a:xfrm>
            <a:off x="762000" y="1593850"/>
            <a:ext cx="3505200" cy="3810000"/>
          </a:xfrm>
          <a:prstGeom prst="mathMultiply">
            <a:avLst>
              <a:gd name="adj1" fmla="val 1439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Co-Dominance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447800"/>
          <a:ext cx="9144000" cy="472440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381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Co-Dominance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: </a:t>
                      </a:r>
                      <a:r>
                        <a:rPr kumimoji="0" lang="en-US" sz="2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Both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alleles are dominant – so BOTH show up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ea typeface="MS PGothic" pitchFamily="34" charset="-128"/>
                        </a:rPr>
                        <a:t>- When </a:t>
                      </a:r>
                      <a:r>
                        <a:rPr kumimoji="0" lang="en-US" sz="2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ea typeface="MS PGothic" pitchFamily="34" charset="-128"/>
                        </a:rPr>
                        <a:t>heterozygous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ea typeface="MS PGothic" pitchFamily="34" charset="-128"/>
                        </a:rPr>
                        <a:t>, a </a:t>
                      </a:r>
                      <a:r>
                        <a:rPr kumimoji="0" lang="en-US" sz="2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ea typeface="MS PGothic" pitchFamily="34" charset="-128"/>
                        </a:rPr>
                        <a:t>third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ea typeface="MS PGothic" pitchFamily="34" charset="-128"/>
                        </a:rPr>
                        <a:t> phenotype appears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S Shell Dlg" charset="0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ea typeface="MS PGothic" pitchFamily="34" charset="-128"/>
                        </a:rPr>
                        <a:t>- The traits </a:t>
                      </a:r>
                      <a:r>
                        <a:rPr kumimoji="0" lang="en-US" sz="2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ea typeface="MS PGothic" pitchFamily="34" charset="-128"/>
                        </a:rPr>
                        <a:t>BLEND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ea typeface="MS PGothic" pitchFamily="34" charset="-128"/>
                        </a:rPr>
                        <a:t> together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S Shell Dlg" charset="0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ea typeface="MS PGothic" pitchFamily="34" charset="-128"/>
                        </a:rPr>
                        <a:t>- Use all capital letters with apostrophes (') to show the different alleles (ex. </a:t>
                      </a:r>
                      <a:r>
                        <a:rPr kumimoji="0" lang="en-US" sz="2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ea typeface="MS PGothic" pitchFamily="34" charset="-128"/>
                        </a:rPr>
                        <a:t>RR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ea typeface="MS PGothic" pitchFamily="34" charset="-128"/>
                        </a:rPr>
                        <a:t>, R'R, R'R')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S Shell Dlg" charset="0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iandra GD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ea typeface="MS PGothic" pitchFamily="34" charset="-128"/>
                        </a:rPr>
                        <a:t>Steps: 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S Shell Dlg" charset="0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* Determine the possible </a:t>
                      </a:r>
                      <a:r>
                        <a:rPr kumimoji="0" lang="en-US" sz="20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genotypes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* Set up the cross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* Calculate the ratios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33400" y="2008188"/>
            <a:ext cx="7924800" cy="446881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  <a:p>
            <a:pPr algn="ctr"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  <a:p>
            <a:pPr algn="ctr"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  <a:p>
            <a:pPr algn="ctr"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  <a:p>
            <a:pPr algn="ctr"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  <a:p>
            <a:pPr algn="ctr"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  <a:p>
            <a:pPr algn="ctr">
              <a:defRPr/>
            </a:pPr>
            <a:r>
              <a:rPr lang="en-US" sz="5400" b="1">
                <a:solidFill>
                  <a:srgbClr val="FFFFFF"/>
                </a:solidFill>
                <a:ea typeface="MS PGothic" pitchFamily="34" charset="-128"/>
              </a:rPr>
              <a:t>                  </a:t>
            </a:r>
          </a:p>
          <a:p>
            <a:pPr algn="ctr">
              <a:defRPr/>
            </a:pPr>
            <a:r>
              <a:rPr lang="en-US" sz="5400" b="1">
                <a:solidFill>
                  <a:srgbClr val="FFFFFF"/>
                </a:solidFill>
                <a:ea typeface="MS PGothic" pitchFamily="34" charset="-128"/>
              </a:rPr>
              <a:t>BW</a:t>
            </a:r>
          </a:p>
        </p:txBody>
      </p:sp>
      <p:pic>
        <p:nvPicPr>
          <p:cNvPr id="60422" name="Picture 2" descr="http://www.rankopedia.com/CandidatePix/1777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286000"/>
            <a:ext cx="2036763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2" cstate="print"/>
          <a:srcRect l="24184" t="25935" r="24052" b="37032"/>
          <a:stretch>
            <a:fillRect/>
          </a:stretch>
        </p:blipFill>
        <p:spPr bwMode="auto">
          <a:xfrm>
            <a:off x="0" y="0"/>
            <a:ext cx="920273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73288" y="838200"/>
            <a:ext cx="12557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BLEND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9600" y="1600200"/>
            <a:ext cx="1233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capital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705600" y="838200"/>
            <a:ext cx="12207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BOTH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096000" y="1574800"/>
            <a:ext cx="1233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capital</a:t>
            </a:r>
          </a:p>
        </p:txBody>
      </p:sp>
      <p:sp>
        <p:nvSpPr>
          <p:cNvPr id="61448" name="TextBox 8"/>
          <p:cNvSpPr txBox="1">
            <a:spLocks noChangeArrowheads="1"/>
          </p:cNvSpPr>
          <p:nvPr/>
        </p:nvSpPr>
        <p:spPr bwMode="auto">
          <a:xfrm>
            <a:off x="0" y="100013"/>
            <a:ext cx="1066800" cy="523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U5-3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33375" y="4135438"/>
            <a:ext cx="8429625" cy="2647950"/>
            <a:chOff x="333437" y="3678776"/>
            <a:chExt cx="8429563" cy="2646634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333437" y="3678776"/>
              <a:ext cx="5067300" cy="1597195"/>
              <a:chOff x="333437" y="3368733"/>
              <a:chExt cx="5067300" cy="1597195"/>
            </a:xfrm>
          </p:grpSpPr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3457637" y="3695361"/>
                <a:ext cx="1943100" cy="1091662"/>
                <a:chOff x="5486400" y="4520632"/>
                <a:chExt cx="1943100" cy="1091662"/>
              </a:xfrm>
            </p:grpSpPr>
            <p:sp>
              <p:nvSpPr>
                <p:cNvPr id="14" name="Oval 13"/>
                <p:cNvSpPr/>
                <p:nvPr/>
              </p:nvSpPr>
              <p:spPr>
                <a:xfrm>
                  <a:off x="5486377" y="4520867"/>
                  <a:ext cx="685795" cy="63309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  <a:ea typeface="MS PGothic" pitchFamily="34" charset="-128"/>
                  </a:endParaRPr>
                </a:p>
              </p:txBody>
            </p:sp>
            <p:cxnSp>
              <p:nvCxnSpPr>
                <p:cNvPr id="15" name="Curved Connector 14"/>
                <p:cNvCxnSpPr>
                  <a:stCxn id="14" idx="6"/>
                </p:cNvCxnSpPr>
                <p:nvPr/>
              </p:nvCxnSpPr>
              <p:spPr>
                <a:xfrm>
                  <a:off x="6172172" y="4836622"/>
                  <a:ext cx="1257291" cy="775902"/>
                </a:xfrm>
                <a:prstGeom prst="curvedConnector3">
                  <a:avLst>
                    <a:gd name="adj1" fmla="val 50000"/>
                  </a:avLst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" name="Oval 10"/>
              <p:cNvSpPr/>
              <p:nvPr/>
            </p:nvSpPr>
            <p:spPr>
              <a:xfrm>
                <a:off x="333437" y="3368733"/>
                <a:ext cx="2057385" cy="159781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ea typeface="MS PGothic" pitchFamily="34" charset="-128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46184" y="3674968"/>
                <a:ext cx="1230304" cy="83143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4800">
                    <a:effectLst>
                      <a:outerShdw blurRad="38100" dist="38100" dir="2700000" algn="tl">
                        <a:srgbClr val="1F497D"/>
                      </a:outerShdw>
                    </a:effectLst>
                  </a:rPr>
                  <a:t>A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527464" y="3695596"/>
                <a:ext cx="1231891" cy="64579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36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a</a:t>
                </a:r>
              </a:p>
            </p:txBody>
          </p:sp>
        </p:grpSp>
        <p:sp>
          <p:nvSpPr>
            <p:cNvPr id="6" name="Cross 5"/>
            <p:cNvSpPr/>
            <p:nvPr/>
          </p:nvSpPr>
          <p:spPr>
            <a:xfrm>
              <a:off x="2549571" y="4032612"/>
              <a:ext cx="609596" cy="620405"/>
            </a:xfrm>
            <a:prstGeom prst="plus">
              <a:avLst>
                <a:gd name="adj" fmla="val 41866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7" name="Equal 6"/>
            <p:cNvSpPr/>
            <p:nvPr/>
          </p:nvSpPr>
          <p:spPr>
            <a:xfrm>
              <a:off x="4905403" y="4099254"/>
              <a:ext cx="990593" cy="648965"/>
            </a:xfrm>
            <a:prstGeom prst="mathEqual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6172219" y="4067520"/>
              <a:ext cx="2590781" cy="2257890"/>
            </a:xfrm>
            <a:prstGeom prst="ellipse">
              <a:avLst/>
            </a:prstGeom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515117" y="4689510"/>
              <a:ext cx="1904986" cy="101549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6000" b="1">
                  <a:effectLst>
                    <a:outerShdw blurRad="38100" dist="38100" dir="2700000" algn="tl">
                      <a:srgbClr val="1F497D"/>
                    </a:outerShdw>
                  </a:effectLst>
                </a:rPr>
                <a:t>A a</a:t>
              </a:r>
            </a:p>
          </p:txBody>
        </p:sp>
      </p:grpSp>
      <p:pic>
        <p:nvPicPr>
          <p:cNvPr id="7173" name="Picture 16" descr="https://encrypted-tbn0.gstatic.com/images?q=tbn:ANd9GcSGd0UZp6hfOCo9jMh7HQHQRostkR1Fi_M4IfPvEZ9entZIJ50OJ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225" y="0"/>
            <a:ext cx="74104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 l="24445" t="17778" r="23676" b="38599"/>
          <a:stretch>
            <a:fillRect/>
          </a:stretch>
        </p:blipFill>
        <p:spPr bwMode="auto">
          <a:xfrm>
            <a:off x="34925" y="185738"/>
            <a:ext cx="9151938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eft Arrow 4"/>
          <p:cNvSpPr>
            <a:spLocks noChangeArrowheads="1"/>
          </p:cNvSpPr>
          <p:nvPr/>
        </p:nvSpPr>
        <p:spPr bwMode="auto">
          <a:xfrm>
            <a:off x="3054350" y="908050"/>
            <a:ext cx="1139825" cy="2667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62468" name="Picture 2"/>
          <p:cNvPicPr>
            <a:picLocks noChangeAspect="1" noChangeArrowheads="1"/>
          </p:cNvPicPr>
          <p:nvPr/>
        </p:nvPicPr>
        <p:blipFill>
          <a:blip r:embed="rId3" cstate="print"/>
          <a:srcRect l="4919" t="35333" r="1820" b="17892"/>
          <a:stretch>
            <a:fillRect/>
          </a:stretch>
        </p:blipFill>
        <p:spPr bwMode="auto">
          <a:xfrm>
            <a:off x="76200" y="1403350"/>
            <a:ext cx="9072563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eft Arrow 7"/>
          <p:cNvSpPr>
            <a:spLocks noChangeArrowheads="1"/>
          </p:cNvSpPr>
          <p:nvPr/>
        </p:nvSpPr>
        <p:spPr bwMode="auto">
          <a:xfrm>
            <a:off x="5638800" y="1119188"/>
            <a:ext cx="1139825" cy="2667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2470" name="TextBox 13"/>
          <p:cNvSpPr txBox="1">
            <a:spLocks noChangeArrowheads="1"/>
          </p:cNvSpPr>
          <p:nvPr/>
        </p:nvSpPr>
        <p:spPr bwMode="auto">
          <a:xfrm>
            <a:off x="1600200" y="1528763"/>
            <a:ext cx="26273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complete dominance</a:t>
            </a:r>
          </a:p>
        </p:txBody>
      </p:sp>
      <p:sp>
        <p:nvSpPr>
          <p:cNvPr id="62471" name="TextBox 14"/>
          <p:cNvSpPr txBox="1">
            <a:spLocks noChangeArrowheads="1"/>
          </p:cNvSpPr>
          <p:nvPr/>
        </p:nvSpPr>
        <p:spPr bwMode="auto">
          <a:xfrm>
            <a:off x="2057400" y="2449513"/>
            <a:ext cx="12366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recessive</a:t>
            </a:r>
          </a:p>
        </p:txBody>
      </p:sp>
      <p:sp>
        <p:nvSpPr>
          <p:cNvPr id="62472" name="TextBox 15"/>
          <p:cNvSpPr txBox="1">
            <a:spLocks noChangeArrowheads="1"/>
          </p:cNvSpPr>
          <p:nvPr/>
        </p:nvSpPr>
        <p:spPr bwMode="auto">
          <a:xfrm>
            <a:off x="1681163" y="3200400"/>
            <a:ext cx="14430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capital letter</a:t>
            </a:r>
          </a:p>
        </p:txBody>
      </p:sp>
      <p:sp>
        <p:nvSpPr>
          <p:cNvPr id="62473" name="TextBox 16"/>
          <p:cNvSpPr txBox="1">
            <a:spLocks noChangeArrowheads="1"/>
          </p:cNvSpPr>
          <p:nvPr/>
        </p:nvSpPr>
        <p:spPr bwMode="auto">
          <a:xfrm>
            <a:off x="1695450" y="3471863"/>
            <a:ext cx="12160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lowercase</a:t>
            </a:r>
          </a:p>
        </p:txBody>
      </p:sp>
      <p:sp>
        <p:nvSpPr>
          <p:cNvPr id="62474" name="TextBox 10"/>
          <p:cNvSpPr txBox="1">
            <a:spLocks noChangeArrowheads="1"/>
          </p:cNvSpPr>
          <p:nvPr/>
        </p:nvSpPr>
        <p:spPr bwMode="auto">
          <a:xfrm>
            <a:off x="4495800" y="1371600"/>
            <a:ext cx="15351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Incomplete </a:t>
            </a:r>
            <a:br>
              <a:rPr lang="en-US" b="1">
                <a:solidFill>
                  <a:srgbClr val="FF0000"/>
                </a:solidFill>
              </a:rPr>
            </a:br>
            <a:r>
              <a:rPr lang="en-US" b="1">
                <a:solidFill>
                  <a:srgbClr val="FF0000"/>
                </a:solidFill>
              </a:rPr>
              <a:t>dominance</a:t>
            </a:r>
          </a:p>
        </p:txBody>
      </p:sp>
      <p:sp>
        <p:nvSpPr>
          <p:cNvPr id="62475" name="TextBox 11"/>
          <p:cNvSpPr txBox="1">
            <a:spLocks noChangeArrowheads="1"/>
          </p:cNvSpPr>
          <p:nvPr/>
        </p:nvSpPr>
        <p:spPr bwMode="auto">
          <a:xfrm>
            <a:off x="4191000" y="2690813"/>
            <a:ext cx="21732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Black, white, gray</a:t>
            </a:r>
          </a:p>
        </p:txBody>
      </p:sp>
      <p:sp>
        <p:nvSpPr>
          <p:cNvPr id="62476" name="TextBox 12"/>
          <p:cNvSpPr txBox="1">
            <a:spLocks noChangeArrowheads="1"/>
          </p:cNvSpPr>
          <p:nvPr/>
        </p:nvSpPr>
        <p:spPr bwMode="auto">
          <a:xfrm>
            <a:off x="4227513" y="3810000"/>
            <a:ext cx="17954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ex: R</a:t>
            </a:r>
            <a:r>
              <a:rPr lang="en-US" altLang="en-US" b="1">
                <a:solidFill>
                  <a:srgbClr val="FF0000"/>
                </a:solidFill>
              </a:rPr>
              <a:t>’</a:t>
            </a:r>
            <a:r>
              <a:rPr lang="en-US" b="1">
                <a:solidFill>
                  <a:srgbClr val="FF0000"/>
                </a:solidFill>
              </a:rPr>
              <a:t>R</a:t>
            </a:r>
            <a:r>
              <a:rPr lang="en-US" altLang="en-US" b="1">
                <a:solidFill>
                  <a:srgbClr val="FF0000"/>
                </a:solidFill>
              </a:rPr>
              <a:t>’</a:t>
            </a:r>
            <a:r>
              <a:rPr lang="en-US" b="1">
                <a:solidFill>
                  <a:srgbClr val="FF0000"/>
                </a:solidFill>
              </a:rPr>
              <a:t> or A</a:t>
            </a:r>
            <a:r>
              <a:rPr lang="en-US" altLang="en-US" b="1">
                <a:solidFill>
                  <a:srgbClr val="FF0000"/>
                </a:solidFill>
              </a:rPr>
              <a:t>’</a:t>
            </a:r>
            <a:r>
              <a:rPr lang="en-US" b="1">
                <a:solidFill>
                  <a:srgbClr val="FF0000"/>
                </a:solidFill>
              </a:rPr>
              <a:t>A</a:t>
            </a:r>
            <a:r>
              <a:rPr lang="en-US" altLang="en-US" b="1">
                <a:solidFill>
                  <a:srgbClr val="FF0000"/>
                </a:solidFill>
              </a:rPr>
              <a:t>’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62477" name="TextBox 17"/>
          <p:cNvSpPr txBox="1">
            <a:spLocks noChangeArrowheads="1"/>
          </p:cNvSpPr>
          <p:nvPr/>
        </p:nvSpPr>
        <p:spPr bwMode="auto">
          <a:xfrm>
            <a:off x="5526088" y="4419600"/>
            <a:ext cx="8747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BLEND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934200" y="1535113"/>
            <a:ext cx="19034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Co-dominance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477000" y="2667000"/>
            <a:ext cx="2789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Black, white, b&amp;w spots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584950" y="3094038"/>
            <a:ext cx="2025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Capital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094538" y="3810000"/>
            <a:ext cx="962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RW, AB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8039100" y="4419600"/>
            <a:ext cx="7667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BOTH</a:t>
            </a:r>
          </a:p>
        </p:txBody>
      </p:sp>
      <p:sp>
        <p:nvSpPr>
          <p:cNvPr id="62483" name="TextBox 23"/>
          <p:cNvSpPr txBox="1">
            <a:spLocks noChangeArrowheads="1"/>
          </p:cNvSpPr>
          <p:nvPr/>
        </p:nvSpPr>
        <p:spPr bwMode="auto">
          <a:xfrm>
            <a:off x="4343400" y="3059113"/>
            <a:ext cx="969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capital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543800" y="1839913"/>
            <a:ext cx="1308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Both show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492" name="TextBox 4"/>
          <p:cNvSpPr txBox="1">
            <a:spLocks noChangeArrowheads="1"/>
          </p:cNvSpPr>
          <p:nvPr/>
        </p:nvSpPr>
        <p:spPr bwMode="auto">
          <a:xfrm>
            <a:off x="0" y="100013"/>
            <a:ext cx="1295400" cy="523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U5-11</a:t>
            </a:r>
          </a:p>
        </p:txBody>
      </p:sp>
      <p:pic>
        <p:nvPicPr>
          <p:cNvPr id="63493" name="Picture 2"/>
          <p:cNvPicPr>
            <a:picLocks noChangeAspect="1" noChangeArrowheads="1"/>
          </p:cNvPicPr>
          <p:nvPr/>
        </p:nvPicPr>
        <p:blipFill>
          <a:blip r:embed="rId2" cstate="print"/>
          <a:srcRect l="4750" t="13333" r="2251" b="25667"/>
          <a:stretch>
            <a:fillRect/>
          </a:stretch>
        </p:blipFill>
        <p:spPr bwMode="auto">
          <a:xfrm>
            <a:off x="-19050" y="623888"/>
            <a:ext cx="9266238" cy="455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485775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C000"/>
                </a:solidFill>
              </a:rPr>
              <a:t>You try it! (12 minutes)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4516" name="Picture 2"/>
          <p:cNvPicPr>
            <a:picLocks noChangeAspect="1" noChangeArrowheads="1"/>
          </p:cNvPicPr>
          <p:nvPr/>
        </p:nvPicPr>
        <p:blipFill>
          <a:blip r:embed="rId2" cstate="print"/>
          <a:srcRect l="22050" t="34460" r="22650" b="40514"/>
          <a:stretch>
            <a:fillRect/>
          </a:stretch>
        </p:blipFill>
        <p:spPr bwMode="auto">
          <a:xfrm>
            <a:off x="0" y="1219200"/>
            <a:ext cx="9201150" cy="260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7" name="TextBox 4"/>
          <p:cNvSpPr txBox="1">
            <a:spLocks noChangeArrowheads="1"/>
          </p:cNvSpPr>
          <p:nvPr/>
        </p:nvSpPr>
        <p:spPr bwMode="auto">
          <a:xfrm>
            <a:off x="0" y="1214438"/>
            <a:ext cx="1295400" cy="523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U5-16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Co-dominance practice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pitchFamily="34" charset="0"/>
              <a:buNone/>
            </a:pPr>
            <a:r>
              <a:rPr lang="en-US" sz="4800" smtClean="0">
                <a:solidFill>
                  <a:srgbClr val="FFC000"/>
                </a:solidFill>
              </a:rPr>
              <a:t>Complete page U5-16</a:t>
            </a:r>
          </a:p>
          <a:p>
            <a:pPr marL="0" indent="0" algn="ctr" eaLnBrk="1" hangingPunct="1">
              <a:buFont typeface="Arial" pitchFamily="34" charset="0"/>
              <a:buNone/>
            </a:pPr>
            <a:endParaRPr lang="en-US" sz="4800" smtClean="0">
              <a:solidFill>
                <a:srgbClr val="FFC000"/>
              </a:solidFill>
            </a:endParaRPr>
          </a:p>
          <a:p>
            <a:pPr marL="0" indent="0" algn="ctr" eaLnBrk="1" hangingPunct="1">
              <a:buFont typeface="Arial" pitchFamily="34" charset="0"/>
              <a:buNone/>
            </a:pPr>
            <a:endParaRPr lang="en-US" sz="4800" smtClean="0">
              <a:solidFill>
                <a:srgbClr val="FFC000"/>
              </a:solidFill>
            </a:endParaRPr>
          </a:p>
          <a:p>
            <a:pPr marL="0" indent="0" algn="ctr" eaLnBrk="1" hangingPunct="1">
              <a:buFont typeface="Arial" pitchFamily="34" charset="0"/>
              <a:buNone/>
            </a:pPr>
            <a:r>
              <a:rPr lang="en-US" sz="4800" b="1" smtClean="0"/>
              <a:t>12 min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505200" y="5257800"/>
            <a:ext cx="1295400" cy="990600"/>
          </a:xfrm>
          <a:prstGeom prst="ellipse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6563" name="Title 3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8000" smtClean="0">
                <a:solidFill>
                  <a:srgbClr val="92D050"/>
                </a:solidFill>
              </a:rPr>
              <a:t>Do Now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Arial" pitchFamily="34" charset="0"/>
              <a:buNone/>
              <a:defRPr/>
            </a:pPr>
            <a:r>
              <a:rPr lang="en-US" sz="4000" b="1" i="1" smtClean="0">
                <a:latin typeface="Adobe Caslon Pro Bold" charset="0"/>
              </a:rPr>
              <a:t>Label each as either </a:t>
            </a:r>
            <a:r>
              <a:rPr lang="en-US" sz="4000" smtClean="0">
                <a:solidFill>
                  <a:srgbClr val="FFC000"/>
                </a:solidFill>
                <a:latin typeface="Adobe Caslon Pro" charset="0"/>
              </a:rPr>
              <a:t>complete dominance</a:t>
            </a:r>
            <a:r>
              <a:rPr lang="en-US" sz="4000" smtClean="0">
                <a:latin typeface="Adobe Caslon Pro" charset="0"/>
              </a:rPr>
              <a:t>,</a:t>
            </a:r>
            <a:r>
              <a:rPr lang="en-US" sz="4000" smtClean="0">
                <a:solidFill>
                  <a:srgbClr val="00B0F0"/>
                </a:solidFill>
                <a:latin typeface="Adobe Caslon Pro" charset="0"/>
              </a:rPr>
              <a:t> </a:t>
            </a:r>
            <a:r>
              <a:rPr lang="en-US" sz="4000" smtClean="0">
                <a:solidFill>
                  <a:srgbClr val="FFC000"/>
                </a:solidFill>
                <a:latin typeface="Adobe Caslon Pro" charset="0"/>
              </a:rPr>
              <a:t>incomplete dominance</a:t>
            </a:r>
            <a:r>
              <a:rPr lang="en-US" sz="4000" smtClean="0">
                <a:latin typeface="Adobe Caslon Pro" charset="0"/>
              </a:rPr>
              <a:t>, or </a:t>
            </a:r>
            <a:r>
              <a:rPr lang="en-US" sz="4000" smtClean="0">
                <a:solidFill>
                  <a:srgbClr val="FFC000"/>
                </a:solidFill>
                <a:latin typeface="Adobe Caslon Pro" charset="0"/>
              </a:rPr>
              <a:t>co-dominance</a:t>
            </a:r>
            <a:r>
              <a:rPr lang="en-US" sz="4000" smtClean="0">
                <a:latin typeface="Adobe Caslon Pro" charset="0"/>
              </a:rPr>
              <a:t>.</a:t>
            </a:r>
          </a:p>
          <a:p>
            <a:pPr marL="0" indent="0" eaLnBrk="1" hangingPunct="1">
              <a:buFont typeface="Tekton Pro" charset="0"/>
              <a:buAutoNum type="arabicPeriod"/>
              <a:defRPr/>
            </a:pPr>
            <a:r>
              <a:rPr lang="en-US" sz="4000" b="1" smtClean="0"/>
              <a:t> </a:t>
            </a:r>
            <a:r>
              <a:rPr lang="en-US" sz="4000" b="1" smtClean="0">
                <a:solidFill>
                  <a:srgbClr val="FF3399"/>
                </a:solidFill>
              </a:rPr>
              <a:t>Pink</a:t>
            </a:r>
            <a:r>
              <a:rPr lang="en-US" sz="4000" smtClean="0"/>
              <a:t> flowers</a:t>
            </a:r>
          </a:p>
          <a:p>
            <a:pPr marL="0" indent="0" eaLnBrk="1" hangingPunct="1">
              <a:buFont typeface="Tekton Pro" charset="0"/>
              <a:buAutoNum type="arabicPeriod"/>
              <a:defRPr/>
            </a:pPr>
            <a:r>
              <a:rPr lang="en-US" sz="4000" smtClean="0"/>
              <a:t>Genotype: </a:t>
            </a:r>
            <a:r>
              <a:rPr lang="en-US" sz="4000" b="1" smtClean="0"/>
              <a:t>Aa</a:t>
            </a:r>
          </a:p>
          <a:p>
            <a:pPr marL="0" indent="0" eaLnBrk="1" hangingPunct="1">
              <a:buFont typeface="Tekton Pro" charset="0"/>
              <a:buAutoNum type="arabicPeriod"/>
              <a:defRPr/>
            </a:pPr>
            <a:r>
              <a:rPr lang="en-US" sz="4000" smtClean="0"/>
              <a:t>This </a:t>
            </a:r>
            <a:r>
              <a:rPr lang="en-US" sz="4000" b="1" smtClean="0"/>
              <a:t>roan</a:t>
            </a:r>
            <a:r>
              <a:rPr lang="en-US" sz="4000" smtClean="0"/>
              <a:t> cow </a:t>
            </a:r>
            <a:r>
              <a:rPr lang="en-US" sz="4000" smtClean="0">
                <a:sym typeface="Wingdings" pitchFamily="2" charset="2"/>
              </a:rPr>
              <a:t></a:t>
            </a:r>
          </a:p>
          <a:p>
            <a:pPr marL="0" indent="0" eaLnBrk="1" hangingPunct="1">
              <a:buFont typeface="Tekton Pro" charset="0"/>
              <a:buAutoNum type="arabicPeriod"/>
              <a:defRPr/>
            </a:pPr>
            <a:r>
              <a:rPr lang="en-US" sz="4000" smtClean="0">
                <a:sym typeface="Wingdings" pitchFamily="2" charset="2"/>
              </a:rPr>
              <a:t>Genotype: </a:t>
            </a:r>
            <a:r>
              <a:rPr lang="en-US" sz="4000" b="1" smtClean="0">
                <a:sym typeface="Wingdings" pitchFamily="2" charset="2"/>
              </a:rPr>
              <a:t>AA’</a:t>
            </a:r>
          </a:p>
          <a:p>
            <a:pPr marL="0" indent="0" eaLnBrk="1" hangingPunct="1">
              <a:buFont typeface="Tekton Pro" charset="0"/>
              <a:buAutoNum type="arabicPeriod"/>
              <a:defRPr/>
            </a:pPr>
            <a:r>
              <a:rPr lang="en-US" sz="4000" smtClean="0">
                <a:sym typeface="Wingdings" pitchFamily="2" charset="2"/>
              </a:rPr>
              <a:t>Phenotype: </a:t>
            </a:r>
            <a:r>
              <a:rPr lang="en-US" sz="4000" smtClean="0">
                <a:effectLst>
                  <a:outerShdw blurRad="38100" dist="38100" dir="2700000" algn="tl">
                    <a:srgbClr val="1F497D"/>
                  </a:outerShdw>
                </a:effectLst>
                <a:sym typeface="Wingdings" pitchFamily="2" charset="2"/>
              </a:rPr>
              <a:t>gray </a:t>
            </a:r>
          </a:p>
          <a:p>
            <a:pPr marL="0" indent="0" eaLnBrk="1" hangingPunct="1">
              <a:buFont typeface="Tekton Pro" charset="0"/>
              <a:buAutoNum type="arabicPeriod"/>
              <a:defRPr/>
            </a:pPr>
            <a:endParaRPr lang="en-US" sz="4000" smtClean="0"/>
          </a:p>
        </p:txBody>
      </p:sp>
      <p:pic>
        <p:nvPicPr>
          <p:cNvPr id="66565" name="Picture 4" descr="http://www.arrowkranch.com/Ranch_tour/New_pictures/roan_cow.gif"/>
          <p:cNvPicPr>
            <a:picLocks noChangeAspect="1" noChangeArrowheads="1"/>
          </p:cNvPicPr>
          <p:nvPr/>
        </p:nvPicPr>
        <p:blipFill>
          <a:blip r:embed="rId2" cstate="print"/>
          <a:srcRect l="15749" t="16190" r="8122" b="8095"/>
          <a:stretch>
            <a:fillRect/>
          </a:stretch>
        </p:blipFill>
        <p:spPr bwMode="auto">
          <a:xfrm>
            <a:off x="5791200" y="3048000"/>
            <a:ext cx="3222625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815013" y="5753100"/>
            <a:ext cx="3222625" cy="954088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Complete pages!</a:t>
            </a:r>
          </a:p>
          <a:p>
            <a:pPr algn="ctr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U5-15 thru U5-21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500" smtClean="0">
                <a:solidFill>
                  <a:srgbClr val="FFC000"/>
                </a:solidFill>
              </a:rPr>
              <a:t>Review</a:t>
            </a:r>
            <a:endParaRPr lang="en-US" sz="4000" smtClean="0">
              <a:solidFill>
                <a:srgbClr val="FFC000"/>
              </a:solidFill>
            </a:endParaRP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pitchFamily="34" charset="0"/>
              <a:buNone/>
            </a:pPr>
            <a:r>
              <a:rPr lang="en-US" sz="5400" smtClean="0"/>
              <a:t>Pg.  U5-14 &amp; U5-15</a:t>
            </a:r>
          </a:p>
          <a:p>
            <a:pPr marL="0" indent="0" algn="ctr" eaLnBrk="1" hangingPunct="1">
              <a:buFont typeface="Arial" pitchFamily="34" charset="0"/>
              <a:buNone/>
            </a:pPr>
            <a:endParaRPr lang="en-US" sz="5400" smtClean="0"/>
          </a:p>
          <a:p>
            <a:pPr marL="0" indent="0" algn="ctr" eaLnBrk="1" hangingPunct="1">
              <a:buFont typeface="Arial" pitchFamily="34" charset="0"/>
              <a:buNone/>
            </a:pPr>
            <a:r>
              <a:rPr lang="en-US" sz="4000" b="1" smtClean="0"/>
              <a:t>Use </a:t>
            </a:r>
            <a:r>
              <a:rPr lang="en-US" sz="4000" b="1" smtClean="0">
                <a:solidFill>
                  <a:srgbClr val="FF0000"/>
                </a:solidFill>
              </a:rPr>
              <a:t>c</a:t>
            </a:r>
            <a:r>
              <a:rPr lang="en-US" sz="4000" b="1" smtClean="0">
                <a:solidFill>
                  <a:srgbClr val="FFC000"/>
                </a:solidFill>
              </a:rPr>
              <a:t>o</a:t>
            </a:r>
            <a:r>
              <a:rPr lang="en-US" sz="4000" b="1" smtClean="0">
                <a:solidFill>
                  <a:srgbClr val="92D050"/>
                </a:solidFill>
              </a:rPr>
              <a:t>l</a:t>
            </a:r>
            <a:r>
              <a:rPr lang="en-US" sz="4000" b="1" smtClean="0">
                <a:solidFill>
                  <a:srgbClr val="00B0F0"/>
                </a:solidFill>
              </a:rPr>
              <a:t>o</a:t>
            </a:r>
            <a:r>
              <a:rPr lang="en-US" sz="4000" b="1" smtClean="0">
                <a:solidFill>
                  <a:srgbClr val="7030A0"/>
                </a:solidFill>
              </a:rPr>
              <a:t>r</a:t>
            </a:r>
            <a:r>
              <a:rPr lang="en-US" sz="4000" b="1" smtClean="0"/>
              <a:t>!</a:t>
            </a:r>
          </a:p>
          <a:p>
            <a:pPr marL="0" indent="0" algn="ctr" eaLnBrk="1" hangingPunct="1">
              <a:buFont typeface="Arial" pitchFamily="34" charset="0"/>
              <a:buNone/>
            </a:pPr>
            <a:endParaRPr lang="en-US" sz="4000" b="1" smtClean="0"/>
          </a:p>
          <a:p>
            <a:pPr marL="0" indent="0" algn="ctr" eaLnBrk="1" hangingPunct="1">
              <a:buFont typeface="Arial" pitchFamily="34" charset="0"/>
              <a:buNone/>
            </a:pPr>
            <a:r>
              <a:rPr lang="en-US" sz="4000" b="1" smtClean="0"/>
              <a:t>15 minutes</a:t>
            </a:r>
          </a:p>
          <a:p>
            <a:pPr marL="0" indent="0" algn="ctr" eaLnBrk="1" hangingPunct="1">
              <a:buFont typeface="Arial" pitchFamily="34" charset="0"/>
              <a:buNone/>
            </a:pPr>
            <a:endParaRPr lang="en-US" smtClean="0"/>
          </a:p>
          <a:p>
            <a:pPr marL="0" indent="0" algn="ctr" eaLnBrk="1" hangingPunct="1">
              <a:buFont typeface="Arial" pitchFamily="34" charset="0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500" smtClean="0">
                <a:solidFill>
                  <a:srgbClr val="FFC000"/>
                </a:solidFill>
              </a:rPr>
              <a:t>Review</a:t>
            </a:r>
            <a:endParaRPr lang="en-US" sz="4000" smtClean="0">
              <a:solidFill>
                <a:srgbClr val="FFC000"/>
              </a:solidFill>
            </a:endParaRP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pitchFamily="34" charset="0"/>
              <a:buNone/>
            </a:pPr>
            <a:r>
              <a:rPr lang="en-US" sz="5400" smtClean="0"/>
              <a:t>Pg.  U5-16 &amp; U5-17 (top 18</a:t>
            </a:r>
          </a:p>
          <a:p>
            <a:pPr marL="0" indent="0" algn="ctr" eaLnBrk="1" hangingPunct="1">
              <a:buFont typeface="Arial" pitchFamily="34" charset="0"/>
              <a:buNone/>
            </a:pPr>
            <a:endParaRPr lang="en-US" sz="4000" b="1" smtClean="0"/>
          </a:p>
          <a:p>
            <a:pPr marL="0" indent="0" algn="ctr" eaLnBrk="1" hangingPunct="1">
              <a:buFont typeface="Arial" pitchFamily="34" charset="0"/>
              <a:buNone/>
            </a:pPr>
            <a:r>
              <a:rPr lang="en-US" sz="4000" b="1" smtClean="0"/>
              <a:t>15 minutes</a:t>
            </a:r>
          </a:p>
          <a:p>
            <a:pPr marL="0" indent="0" algn="ctr" eaLnBrk="1" hangingPunct="1">
              <a:buFont typeface="Arial" pitchFamily="34" charset="0"/>
              <a:buNone/>
            </a:pPr>
            <a:endParaRPr lang="en-US" smtClean="0"/>
          </a:p>
          <a:p>
            <a:pPr marL="0" indent="0" algn="ctr" eaLnBrk="1" hangingPunct="1">
              <a:buFont typeface="Arial" pitchFamily="34" charset="0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500" smtClean="0">
                <a:solidFill>
                  <a:srgbClr val="FFC000"/>
                </a:solidFill>
              </a:rPr>
              <a:t>Review</a:t>
            </a:r>
            <a:endParaRPr lang="en-US" sz="4000" smtClean="0">
              <a:solidFill>
                <a:srgbClr val="FFC000"/>
              </a:solidFill>
            </a:endParaRP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pitchFamily="34" charset="0"/>
              <a:buNone/>
            </a:pPr>
            <a:r>
              <a:rPr lang="en-US" sz="5400" smtClean="0"/>
              <a:t>Pg.  U5-18 - U5-20</a:t>
            </a:r>
          </a:p>
          <a:p>
            <a:pPr marL="0" indent="0" algn="ctr" eaLnBrk="1" hangingPunct="1">
              <a:buFont typeface="Arial" pitchFamily="34" charset="0"/>
              <a:buNone/>
            </a:pPr>
            <a:endParaRPr lang="en-US" sz="4000" b="1" smtClean="0"/>
          </a:p>
          <a:p>
            <a:pPr marL="0" indent="0" algn="ctr" eaLnBrk="1" hangingPunct="1">
              <a:buFont typeface="Arial" pitchFamily="34" charset="0"/>
              <a:buNone/>
            </a:pPr>
            <a:r>
              <a:rPr lang="en-US" sz="4000" b="1" smtClean="0"/>
              <a:t>15 minutes</a:t>
            </a:r>
          </a:p>
          <a:p>
            <a:pPr marL="0" indent="0" algn="ctr" eaLnBrk="1" hangingPunct="1">
              <a:buFont typeface="Arial" pitchFamily="34" charset="0"/>
              <a:buNone/>
            </a:pPr>
            <a:endParaRPr lang="en-US" smtClean="0"/>
          </a:p>
          <a:p>
            <a:pPr marL="0" indent="0" algn="ctr" eaLnBrk="1" hangingPunct="1">
              <a:buFont typeface="Arial" pitchFamily="34" charset="0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smtClean="0"/>
              <a:t>Do 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5410200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None/>
              <a:defRPr/>
            </a:pPr>
            <a:r>
              <a:rPr lang="en-US" sz="2800" smtClean="0"/>
              <a:t>1. A woman who is heterozygous for blood type A marries a man who has blood type B. They have a son who is blood type AB. What is the father’s genotype? Show work!</a:t>
            </a:r>
          </a:p>
          <a:p>
            <a:pPr algn="ctr" eaLnBrk="1" hangingPunct="1">
              <a:buFont typeface="Arial" pitchFamily="34" charset="0"/>
              <a:buNone/>
              <a:defRPr/>
            </a:pPr>
            <a:endParaRPr lang="en-US" sz="2800" b="1" i="1" smtClean="0">
              <a:latin typeface="Adobe Caslon Pro Bold" charset="0"/>
            </a:endParaRPr>
          </a:p>
          <a:p>
            <a:pPr algn="ctr" eaLnBrk="1" hangingPunct="1">
              <a:buFont typeface="Arial" pitchFamily="34" charset="0"/>
              <a:buNone/>
              <a:defRPr/>
            </a:pPr>
            <a:r>
              <a:rPr lang="en-US" sz="2800" smtClean="0">
                <a:latin typeface="Adobe Caslon Pro Bold" charset="0"/>
              </a:rPr>
              <a:t>2</a:t>
            </a:r>
            <a:r>
              <a:rPr lang="en-US" sz="2800" b="1" i="1" smtClean="0">
                <a:latin typeface="Adobe Caslon Pro Bold" charset="0"/>
              </a:rPr>
              <a:t>. Label each as either </a:t>
            </a:r>
            <a:r>
              <a:rPr lang="en-US" sz="2800" smtClean="0">
                <a:solidFill>
                  <a:srgbClr val="FFC000"/>
                </a:solidFill>
                <a:latin typeface="Adobe Caslon Pro" charset="0"/>
              </a:rPr>
              <a:t>complete dominance</a:t>
            </a:r>
            <a:r>
              <a:rPr lang="en-US" sz="2800" smtClean="0">
                <a:latin typeface="Adobe Caslon Pro" charset="0"/>
              </a:rPr>
              <a:t>,</a:t>
            </a:r>
            <a:r>
              <a:rPr lang="en-US" sz="2800" smtClean="0">
                <a:solidFill>
                  <a:srgbClr val="00B0F0"/>
                </a:solidFill>
                <a:latin typeface="Adobe Caslon Pro" charset="0"/>
              </a:rPr>
              <a:t> </a:t>
            </a:r>
            <a:r>
              <a:rPr lang="en-US" sz="2800" smtClean="0">
                <a:solidFill>
                  <a:srgbClr val="FFC000"/>
                </a:solidFill>
                <a:latin typeface="Adobe Caslon Pro" charset="0"/>
              </a:rPr>
              <a:t>incomplete dominance</a:t>
            </a:r>
            <a:r>
              <a:rPr lang="en-US" sz="2800" smtClean="0">
                <a:latin typeface="Adobe Caslon Pro" charset="0"/>
              </a:rPr>
              <a:t>, or </a:t>
            </a:r>
            <a:r>
              <a:rPr lang="en-US" sz="2800" smtClean="0">
                <a:solidFill>
                  <a:srgbClr val="FFC000"/>
                </a:solidFill>
                <a:latin typeface="Adobe Caslon Pro" charset="0"/>
              </a:rPr>
              <a:t>co-dominance</a:t>
            </a:r>
            <a:r>
              <a:rPr lang="en-US" sz="2800" smtClean="0">
                <a:latin typeface="Adobe Caslon Pro" charset="0"/>
              </a:rPr>
              <a:t>.</a:t>
            </a:r>
          </a:p>
          <a:p>
            <a:pPr eaLnBrk="1" hangingPunct="1">
              <a:buFont typeface="Tekton Pro" charset="0"/>
              <a:buAutoNum type="arabicPeriod"/>
              <a:defRPr/>
            </a:pPr>
            <a:r>
              <a:rPr lang="en-US" sz="2800" b="1" smtClean="0"/>
              <a:t> </a:t>
            </a:r>
            <a:r>
              <a:rPr lang="en-US" sz="2800" b="1" smtClean="0">
                <a:solidFill>
                  <a:srgbClr val="FF3399"/>
                </a:solidFill>
              </a:rPr>
              <a:t>Pink</a:t>
            </a:r>
            <a:r>
              <a:rPr lang="en-US" sz="2800" smtClean="0"/>
              <a:t> flowers</a:t>
            </a:r>
          </a:p>
          <a:p>
            <a:pPr eaLnBrk="1" hangingPunct="1">
              <a:buFont typeface="Tekton Pro" charset="0"/>
              <a:buAutoNum type="arabicPeriod"/>
              <a:defRPr/>
            </a:pPr>
            <a:r>
              <a:rPr lang="en-US" sz="2800" smtClean="0"/>
              <a:t>Genotype: </a:t>
            </a:r>
            <a:r>
              <a:rPr lang="en-US" sz="2800" b="1" smtClean="0"/>
              <a:t>Aa</a:t>
            </a:r>
          </a:p>
          <a:p>
            <a:pPr eaLnBrk="1" hangingPunct="1">
              <a:buFont typeface="Tekton Pro" charset="0"/>
              <a:buAutoNum type="arabicPeriod"/>
              <a:defRPr/>
            </a:pPr>
            <a:r>
              <a:rPr lang="en-US" sz="2800" smtClean="0"/>
              <a:t>This </a:t>
            </a:r>
            <a:r>
              <a:rPr lang="en-US" sz="2800" b="1" smtClean="0"/>
              <a:t>roan</a:t>
            </a:r>
            <a:r>
              <a:rPr lang="en-US" sz="2800" smtClean="0"/>
              <a:t> cow </a:t>
            </a:r>
            <a:r>
              <a:rPr lang="en-US" sz="2800" smtClean="0">
                <a:sym typeface="Wingdings" pitchFamily="2" charset="2"/>
              </a:rPr>
              <a:t></a:t>
            </a:r>
          </a:p>
          <a:p>
            <a:pPr eaLnBrk="1" hangingPunct="1">
              <a:buFont typeface="Tekton Pro" charset="0"/>
              <a:buAutoNum type="arabicPeriod"/>
              <a:defRPr/>
            </a:pPr>
            <a:r>
              <a:rPr lang="en-US" sz="2800" smtClean="0">
                <a:sym typeface="Wingdings" pitchFamily="2" charset="2"/>
              </a:rPr>
              <a:t>Genotype: </a:t>
            </a:r>
            <a:r>
              <a:rPr lang="en-US" sz="2800" b="1" smtClean="0">
                <a:sym typeface="Wingdings" pitchFamily="2" charset="2"/>
              </a:rPr>
              <a:t>AA</a:t>
            </a:r>
            <a:r>
              <a:rPr lang="en-US" altLang="en-US" sz="2800" b="1" smtClean="0">
                <a:sym typeface="Wingdings" pitchFamily="2" charset="2"/>
              </a:rPr>
              <a:t>’</a:t>
            </a:r>
            <a:endParaRPr lang="en-US" sz="2800" b="1" smtClean="0">
              <a:sym typeface="Wingdings" pitchFamily="2" charset="2"/>
            </a:endParaRPr>
          </a:p>
          <a:p>
            <a:pPr eaLnBrk="1" hangingPunct="1">
              <a:buFont typeface="Tekton Pro" charset="0"/>
              <a:buAutoNum type="arabicPeriod"/>
              <a:defRPr/>
            </a:pPr>
            <a:r>
              <a:rPr lang="en-US" sz="2800" smtClean="0">
                <a:sym typeface="Wingdings" pitchFamily="2" charset="2"/>
              </a:rPr>
              <a:t>Phenotype: </a:t>
            </a:r>
            <a:r>
              <a:rPr lang="en-US" sz="2800" smtClean="0">
                <a:effectLst>
                  <a:outerShdw blurRad="38100" dist="38100" dir="2700000" algn="tl">
                    <a:srgbClr val="1F497D"/>
                  </a:outerShdw>
                </a:effectLst>
                <a:sym typeface="Wingdings" pitchFamily="2" charset="2"/>
              </a:rPr>
              <a:t>gray </a:t>
            </a:r>
          </a:p>
          <a:p>
            <a:pPr>
              <a:buFont typeface="Arial" pitchFamily="34" charset="0"/>
              <a:buNone/>
              <a:defRPr/>
            </a:pPr>
            <a:endParaRPr lang="en-US" sz="3600" smtClean="0"/>
          </a:p>
          <a:p>
            <a:pPr>
              <a:buFont typeface="Arial" pitchFamily="34" charset="0"/>
              <a:buNone/>
              <a:defRPr/>
            </a:pPr>
            <a:endParaRPr lang="en-US" sz="3600" smtClean="0"/>
          </a:p>
        </p:txBody>
      </p:sp>
      <p:pic>
        <p:nvPicPr>
          <p:cNvPr id="70660" name="Picture 4" descr="http://www.arrowkranch.com/Ranch_tour/New_pictures/roan_cow.gif"/>
          <p:cNvPicPr>
            <a:picLocks noChangeAspect="1" noChangeArrowheads="1"/>
          </p:cNvPicPr>
          <p:nvPr/>
        </p:nvPicPr>
        <p:blipFill>
          <a:blip r:embed="rId2" cstate="print"/>
          <a:srcRect l="15749" t="16190" r="8122" b="8095"/>
          <a:stretch>
            <a:fillRect/>
          </a:stretch>
        </p:blipFill>
        <p:spPr bwMode="auto">
          <a:xfrm>
            <a:off x="4191000" y="4191000"/>
            <a:ext cx="2613025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3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smtClean="0">
                <a:solidFill>
                  <a:srgbClr val="92D050"/>
                </a:solidFill>
              </a:rPr>
              <a:t>Do Now</a:t>
            </a:r>
            <a:endParaRPr lang="en-US" smtClean="0">
              <a:solidFill>
                <a:srgbClr val="92D050"/>
              </a:solidFill>
            </a:endParaRPr>
          </a:p>
        </p:txBody>
      </p:sp>
      <p:sp>
        <p:nvSpPr>
          <p:cNvPr id="71683" name="Content Placeholder 4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486400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sz="2800" smtClean="0"/>
              <a:t>You see the following crosses set up on a piece of paper – </a:t>
            </a:r>
            <a:r>
              <a:rPr lang="en-US" sz="2800" i="1" smtClean="0"/>
              <a:t>but there</a:t>
            </a:r>
            <a:r>
              <a:rPr lang="en-US" altLang="en-US" sz="2800" i="1" smtClean="0"/>
              <a:t>’</a:t>
            </a:r>
            <a:r>
              <a:rPr lang="en-US" sz="2800" i="1" smtClean="0"/>
              <a:t>s no description of the problem</a:t>
            </a:r>
            <a:r>
              <a:rPr lang="en-US" sz="2800" smtClean="0"/>
              <a:t>!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n-US" sz="2800" smtClean="0"/>
              <a:t>What type of inheritance problem is the student solving – </a:t>
            </a:r>
            <a:r>
              <a:rPr lang="en-US" sz="2800" b="1" smtClean="0"/>
              <a:t>dominance, incomplete dominance, co-dominance</a:t>
            </a:r>
            <a:r>
              <a:rPr lang="en-US" b="1" smtClean="0"/>
              <a:t>?</a:t>
            </a:r>
          </a:p>
          <a:p>
            <a:pPr marL="0" indent="0" eaLnBrk="1" hangingPunct="1">
              <a:buFont typeface="Arial" pitchFamily="34" charset="0"/>
              <a:buNone/>
            </a:pPr>
            <a:endParaRPr lang="en-US" sz="280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90600" y="3124200"/>
          <a:ext cx="7543800" cy="3505200"/>
        </p:xfrm>
        <a:graphic>
          <a:graphicData uri="http://schemas.openxmlformats.org/drawingml/2006/table">
            <a:tbl>
              <a:tblPr/>
              <a:tblGrid>
                <a:gridCol w="2860675"/>
                <a:gridCol w="4683125"/>
              </a:tblGrid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On the paper: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What kind of inheritance?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Aa x AA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A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’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A x A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’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AB x AA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BW x BW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PP x PP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’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 cstate="print"/>
          <a:srcRect l="20000" t="47125" r="24377" b="24059"/>
          <a:stretch>
            <a:fillRect/>
          </a:stretch>
        </p:blipFill>
        <p:spPr bwMode="auto">
          <a:xfrm>
            <a:off x="25400" y="304800"/>
            <a:ext cx="917733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69988" y="990600"/>
            <a:ext cx="18780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genotype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14400" y="1381125"/>
            <a:ext cx="2092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phenotype</a:t>
            </a:r>
          </a:p>
        </p:txBody>
      </p:sp>
      <p:pic>
        <p:nvPicPr>
          <p:cNvPr id="5124" name="Picture 4" descr="http://www.ck12.org/flx/show/THUMB_POSTCARD/image/user%3AdG9kZC53aWxsaWFtc29uQGNhcnRlcmV0azEyLm9yZw../LS-Rev-06-_G_versus_P.png-20120716134243956316371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3463" y="3276600"/>
            <a:ext cx="7162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 cstate="print"/>
          <a:srcRect l="20297" t="19942" r="28458" b="44756"/>
          <a:stretch>
            <a:fillRect/>
          </a:stretch>
        </p:blipFill>
        <p:spPr bwMode="auto">
          <a:xfrm>
            <a:off x="-6350" y="-76200"/>
            <a:ext cx="9277350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23963" y="152400"/>
            <a:ext cx="384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60850" y="457200"/>
            <a:ext cx="1606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different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943475" y="1609725"/>
            <a:ext cx="981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pure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567238" y="1228725"/>
            <a:ext cx="1147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same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100388" y="847725"/>
            <a:ext cx="12842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hybrid</a:t>
            </a:r>
          </a:p>
        </p:txBody>
      </p:sp>
      <p:pic>
        <p:nvPicPr>
          <p:cNvPr id="9224" name="Picture 5" descr="http://www.azawakh.fr/pics/abb_1_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733800"/>
            <a:ext cx="4572000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990600" y="381000"/>
            <a:ext cx="2438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900"/>
              <a:t>B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334000" y="381000"/>
            <a:ext cx="2438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900"/>
              <a:t>b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838200" y="2705100"/>
            <a:ext cx="32988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C000"/>
                </a:solidFill>
              </a:rPr>
              <a:t>Dominant – bossy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5715000" y="2659063"/>
            <a:ext cx="3429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C000"/>
                </a:solidFill>
              </a:rPr>
              <a:t>Recessive – wimp</a:t>
            </a:r>
          </a:p>
        </p:txBody>
      </p:sp>
      <p:sp>
        <p:nvSpPr>
          <p:cNvPr id="7176" name="WordArt 8"/>
          <p:cNvSpPr>
            <a:spLocks noChangeArrowheads="1" noChangeShapeType="1" noTextEdit="1"/>
          </p:cNvSpPr>
          <p:nvPr/>
        </p:nvSpPr>
        <p:spPr bwMode="auto">
          <a:xfrm>
            <a:off x="609600" y="4495800"/>
            <a:ext cx="75438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1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HGPSoeiKakugothicUB" pitchFamily="50" charset="-128"/>
                <a:ea typeface="HGPSoeiKakugothicUB" pitchFamily="50" charset="-128"/>
              </a:rPr>
              <a:t>Alleles</a:t>
            </a:r>
          </a:p>
        </p:txBody>
      </p:sp>
      <p:pic>
        <p:nvPicPr>
          <p:cNvPr id="12290" name="Picture 2" descr="http://edge.ebaumsworld.com/picture/petros753/muscle_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66725"/>
            <a:ext cx="17653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http://blueroof.files.wordpress.com/2007/08/wimp.png?w=7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804863"/>
            <a:ext cx="22336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/>
      <p:bldP spid="7174" grpId="0"/>
      <p:bldP spid="717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1236</Words>
  <Application>Microsoft Office PowerPoint</Application>
  <PresentationFormat>On-screen Show (4:3)</PresentationFormat>
  <Paragraphs>316</Paragraphs>
  <Slides>69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Office Theme</vt:lpstr>
      <vt:lpstr>Slide 1</vt:lpstr>
      <vt:lpstr>Do Now </vt:lpstr>
      <vt:lpstr>Slide 3</vt:lpstr>
      <vt:lpstr>Slide 4</vt:lpstr>
      <vt:lpstr>Mendel Video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Practice</vt:lpstr>
      <vt:lpstr>Slide 20</vt:lpstr>
      <vt:lpstr>Slide 21</vt:lpstr>
      <vt:lpstr>Slide 22</vt:lpstr>
      <vt:lpstr>Practice</vt:lpstr>
      <vt:lpstr>Let’s Try it</vt:lpstr>
      <vt:lpstr>You Try it (8 min)</vt:lpstr>
      <vt:lpstr>Do Now</vt:lpstr>
      <vt:lpstr>Slide 27</vt:lpstr>
      <vt:lpstr>Slide 28</vt:lpstr>
      <vt:lpstr>Slide 29</vt:lpstr>
      <vt:lpstr>Do Now</vt:lpstr>
      <vt:lpstr>Do Now</vt:lpstr>
      <vt:lpstr>Slide 32</vt:lpstr>
      <vt:lpstr>Slide 33</vt:lpstr>
      <vt:lpstr>Genetics Tic-Tac-Toe (15)</vt:lpstr>
      <vt:lpstr>FUN FRIDAY</vt:lpstr>
      <vt:lpstr>“Carrier” </vt:lpstr>
      <vt:lpstr>Carrier</vt:lpstr>
      <vt:lpstr>PKU phenylketonuria </vt:lpstr>
      <vt:lpstr>Slide 39</vt:lpstr>
      <vt:lpstr>Slide 40</vt:lpstr>
      <vt:lpstr>Notes 3: Working Backward</vt:lpstr>
      <vt:lpstr>Slide 42</vt:lpstr>
      <vt:lpstr>Slide 43</vt:lpstr>
      <vt:lpstr>Slide 44</vt:lpstr>
      <vt:lpstr>Do Now</vt:lpstr>
      <vt:lpstr>Incomplete dominance</vt:lpstr>
      <vt:lpstr>Incomplete Dominance</vt:lpstr>
      <vt:lpstr>Incomplete Dominance</vt:lpstr>
      <vt:lpstr>Incomplete Dominance</vt:lpstr>
      <vt:lpstr>Slide 50</vt:lpstr>
      <vt:lpstr>Blending colors</vt:lpstr>
      <vt:lpstr>Slide 52</vt:lpstr>
      <vt:lpstr>Slide 53</vt:lpstr>
      <vt:lpstr>You try it! (12 min)</vt:lpstr>
      <vt:lpstr>Incomplete dominance practice</vt:lpstr>
      <vt:lpstr>Co-Dominance</vt:lpstr>
      <vt:lpstr>Co-Dominance</vt:lpstr>
      <vt:lpstr>Co-Dominance</vt:lpstr>
      <vt:lpstr>Slide 59</vt:lpstr>
      <vt:lpstr>Slide 60</vt:lpstr>
      <vt:lpstr>Slide 61</vt:lpstr>
      <vt:lpstr>You try it! (12 minutes)</vt:lpstr>
      <vt:lpstr>Co-dominance practice</vt:lpstr>
      <vt:lpstr>Do Now </vt:lpstr>
      <vt:lpstr>Review</vt:lpstr>
      <vt:lpstr>Review</vt:lpstr>
      <vt:lpstr>Review</vt:lpstr>
      <vt:lpstr>Do Now</vt:lpstr>
      <vt:lpstr>Do Now</vt:lpstr>
    </vt:vector>
  </TitlesOfParts>
  <Company>Charlotte Mecklenburg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brooke1.simmons</dc:creator>
  <cp:lastModifiedBy>brooke1.simmons</cp:lastModifiedBy>
  <cp:revision>1</cp:revision>
  <dcterms:created xsi:type="dcterms:W3CDTF">2015-03-03T17:54:50Z</dcterms:created>
  <dcterms:modified xsi:type="dcterms:W3CDTF">2015-03-03T17:55:33Z</dcterms:modified>
</cp:coreProperties>
</file>