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E230-8980-4D26-93DB-79F28750C002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5B88-45EA-4B2E-96CF-4B6C5AF7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213821"/>
              </a:clrFrom>
              <a:clrTo>
                <a:srgbClr val="2138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27432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3085148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83326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4 min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51" t="44690" r="18851" b="29011"/>
          <a:stretch/>
        </p:blipFill>
        <p:spPr bwMode="auto">
          <a:xfrm>
            <a:off x="152400" y="152400"/>
            <a:ext cx="8860221" cy="225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5695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Photosynthesis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does a plant need in order to stay alive?</a:t>
            </a:r>
            <a:endParaRPr lang="en-US" dirty="0"/>
          </a:p>
        </p:txBody>
      </p:sp>
      <p:pic>
        <p:nvPicPr>
          <p:cNvPr id="7170" name="Picture 2" descr="C:\tempie\Temporary Internet Files\Content.IE5\WS1AG2HC\MC9003914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947" y="3200400"/>
            <a:ext cx="2548890" cy="322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tempie\Temporary Internet Files\Content.IE5\Q40MG28Q\MC9003896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18402"/>
            <a:ext cx="2245462" cy="28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tempie\Temporary Internet Files\Content.IE5\E6R81OO4\MC9002754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378897" cy="44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tempie\Temporary Internet Files\Content.IE5\J1G3AJDO\MC9003914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039" y="533400"/>
            <a:ext cx="1892047" cy="341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082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48" t="18334" r="19655" b="20000"/>
          <a:stretch/>
        </p:blipFill>
        <p:spPr bwMode="auto">
          <a:xfrm>
            <a:off x="152400" y="23826"/>
            <a:ext cx="8991600" cy="549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7732" y="1143000"/>
            <a:ext cx="2183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make    glucose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0246" y="180969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autotroph  producer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7009" y="896007"/>
            <a:ext cx="4471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hloroplasts in plant cells in leaves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1608" y="1504890"/>
            <a:ext cx="580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O  CO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       sunlight             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         glucose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1084" y="2905780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670" y="3429000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1261" y="281940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2557" y="4984754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chloroplast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0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Autotroph     vs.     heterotroph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Makes their own food. 		EATS their food.</a:t>
            </a:r>
            <a:endParaRPr lang="en-US" dirty="0"/>
          </a:p>
        </p:txBody>
      </p:sp>
      <p:pic>
        <p:nvPicPr>
          <p:cNvPr id="4" name="Picture 4" descr="C:\tempie\Temporary Internet Files\Content.IE5\E6R81OO4\MC9002754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378897" cy="44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tempie\Temporary Internet Files\Content.IE5\WS1AG2HC\MC9001210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390" y="1531620"/>
            <a:ext cx="4007610" cy="367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492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Practice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24" t="37471" r="20940" b="12751"/>
          <a:stretch/>
        </p:blipFill>
        <p:spPr bwMode="auto">
          <a:xfrm>
            <a:off x="152400" y="1524000"/>
            <a:ext cx="886264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457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2-19 at 8.50.0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4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3886200"/>
            <a:ext cx="104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Sunlight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1524000"/>
            <a:ext cx="145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Chloroplast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4648200"/>
            <a:ext cx="143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chlorophyll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8958" y="4953000"/>
            <a:ext cx="5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5181600"/>
            <a:ext cx="67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blue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9272" y="5410200"/>
            <a:ext cx="84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green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6019800"/>
            <a:ext cx="104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Sunlight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3059668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Glucose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1200" y="3810000"/>
            <a:ext cx="104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Sunlight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2373868"/>
            <a:ext cx="139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Autotrophs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517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19 at 8.50.1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638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0" y="5334000"/>
            <a:ext cx="58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438400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Glucose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143000"/>
            <a:ext cx="167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Mitochondria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4267200"/>
            <a:ext cx="139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Cytoplasm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3429000"/>
            <a:ext cx="58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2971800"/>
            <a:ext cx="44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2667000"/>
            <a:ext cx="161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Heterotrophs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Screen Shot 2013-02-19 at 9.07.2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3200"/>
            <a:ext cx="90678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5775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Complete a 5 question quiz on cell organelles. </a:t>
            </a:r>
          </a:p>
          <a:p>
            <a:pPr marL="0" indent="0">
              <a:buNone/>
            </a:pPr>
            <a:r>
              <a:rPr lang="en-US" dirty="0" smtClean="0"/>
              <a:t>NO TALKING!</a:t>
            </a:r>
          </a:p>
        </p:txBody>
      </p:sp>
    </p:spTree>
    <p:extLst>
      <p:ext uri="{BB962C8B-B14F-4D97-AF65-F5344CB8AC3E}">
        <p14:creationId xmlns:p14="http://schemas.microsoft.com/office/powerpoint/2010/main" xmlns="" val="3200810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715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equation for </a:t>
            </a:r>
            <a:r>
              <a:rPr lang="en-US" b="1" u="sng" dirty="0" smtClean="0"/>
              <a:t>photosynthesis</a:t>
            </a:r>
            <a:r>
              <a:rPr lang="en-US" dirty="0" smtClean="0"/>
              <a:t>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</a:t>
            </a:r>
            <a:r>
              <a:rPr lang="en-US" smtClean="0"/>
              <a:t>What </a:t>
            </a:r>
            <a:r>
              <a:rPr lang="en-US" dirty="0" smtClean="0"/>
              <a:t>is the equation for </a:t>
            </a:r>
            <a:r>
              <a:rPr lang="en-US" b="1" u="sng" dirty="0" smtClean="0"/>
              <a:t>cellular respiration</a:t>
            </a:r>
            <a:r>
              <a:rPr lang="en-US" dirty="0" smtClean="0"/>
              <a:t>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3. The </a:t>
            </a:r>
            <a:r>
              <a:rPr lang="en-US" dirty="0"/>
              <a:t>green aquatic plant </a:t>
            </a: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represented </a:t>
            </a:r>
            <a:r>
              <a:rPr lang="en-US" dirty="0"/>
              <a:t>in the </a:t>
            </a:r>
            <a:r>
              <a:rPr lang="en-US" dirty="0" smtClean="0"/>
              <a:t>diagram</a:t>
            </a:r>
          </a:p>
          <a:p>
            <a:pPr marL="514350" lvl="0" indent="-514350">
              <a:buNone/>
            </a:pPr>
            <a:r>
              <a:rPr lang="en-US" dirty="0" smtClean="0"/>
              <a:t> to the right </a:t>
            </a:r>
            <a:r>
              <a:rPr lang="en-US" dirty="0"/>
              <a:t>was exposed </a:t>
            </a: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to sunlight </a:t>
            </a:r>
            <a:r>
              <a:rPr lang="en-US" dirty="0"/>
              <a:t>for several hours.  </a:t>
            </a:r>
            <a:endParaRPr lang="en-US" dirty="0" smtClean="0"/>
          </a:p>
          <a:p>
            <a:pPr marL="0" indent="0">
              <a:buNone/>
            </a:pPr>
            <a:r>
              <a:rPr lang="en-US" sz="3100" dirty="0" smtClean="0"/>
              <a:t>Which </a:t>
            </a:r>
            <a:r>
              <a:rPr lang="en-US" sz="3100" b="1" u="sng" dirty="0"/>
              <a:t>gas</a:t>
            </a:r>
            <a:r>
              <a:rPr lang="en-US" sz="3100" dirty="0"/>
              <a:t> would most </a:t>
            </a:r>
            <a:r>
              <a:rPr lang="en-US" sz="3100" dirty="0" smtClean="0"/>
              <a:t>likely</a:t>
            </a:r>
          </a:p>
          <a:p>
            <a:pPr marL="0" indent="0">
              <a:buNone/>
            </a:pPr>
            <a:r>
              <a:rPr lang="en-US" sz="3100" dirty="0" smtClean="0"/>
              <a:t> </a:t>
            </a:r>
            <a:r>
              <a:rPr lang="en-US" sz="3100" dirty="0"/>
              <a:t>be found in the </a:t>
            </a:r>
            <a:r>
              <a:rPr lang="en-US" sz="3100" dirty="0" smtClean="0"/>
              <a:t>greatest</a:t>
            </a:r>
          </a:p>
          <a:p>
            <a:pPr marL="0" indent="0">
              <a:buNone/>
            </a:pPr>
            <a:r>
              <a:rPr lang="en-US" sz="3100" dirty="0" smtClean="0"/>
              <a:t> </a:t>
            </a:r>
            <a:r>
              <a:rPr lang="en-US" sz="3100" dirty="0"/>
              <a:t>amount in the bubbles?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33528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7620000" y="3048000"/>
            <a:ext cx="1219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854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Gummy Bear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3 and Part 4 you must finish for homework. Due Friday!</a:t>
            </a:r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aculty.ccbcmd.edu/biotutorials/energy/images/atp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112" y="3208600"/>
            <a:ext cx="3628504" cy="36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What is ATP?!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18" t="30222" r="35641" b="58017"/>
          <a:stretch/>
        </p:blipFill>
        <p:spPr bwMode="auto">
          <a:xfrm>
            <a:off x="26671" y="1447800"/>
            <a:ext cx="9041130" cy="186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3618" y="1295400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currency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1676400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mitochondria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9138" y="1981200"/>
            <a:ext cx="204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nucleotide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8232" y="2286000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phosphate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2586335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sugar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2902951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adenosine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8129" y="1686580"/>
            <a:ext cx="2002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respiration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852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39" t="28222" r="20834" b="41112"/>
          <a:stretch/>
        </p:blipFill>
        <p:spPr bwMode="auto">
          <a:xfrm>
            <a:off x="66675" y="228600"/>
            <a:ext cx="91821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981200" y="1676400"/>
            <a:ext cx="1828800" cy="9525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81200" y="2133600"/>
            <a:ext cx="1828800" cy="9525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789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156" t="22917" r="10938" b="9375"/>
          <a:stretch>
            <a:fillRect/>
          </a:stretch>
        </p:blipFill>
        <p:spPr bwMode="auto">
          <a:xfrm>
            <a:off x="280181" y="685800"/>
            <a:ext cx="923544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15" t="24460" r="17356" b="14482"/>
          <a:stretch/>
        </p:blipFill>
        <p:spPr bwMode="auto">
          <a:xfrm>
            <a:off x="39550" y="228600"/>
            <a:ext cx="9485450" cy="578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04800" y="2551093"/>
            <a:ext cx="260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Oxygen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Glucose</a:t>
            </a:r>
            <a:endParaRPr lang="en-US" sz="28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5649" y="2627292"/>
            <a:ext cx="260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CO</a:t>
            </a:r>
            <a:r>
              <a:rPr lang="en-US" sz="2800" b="1" baseline="-25000" dirty="0" smtClean="0">
                <a:solidFill>
                  <a:srgbClr val="FF0000"/>
                </a:solidFill>
                <a:latin typeface="Century Gothic" pitchFamily="34" charset="0"/>
              </a:rPr>
              <a:t>2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Water</a:t>
            </a:r>
            <a:endParaRPr lang="en-US" sz="28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0816" y="464591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respiration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5040868"/>
            <a:ext cx="260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mitochondria</a:t>
            </a:r>
            <a:endParaRPr lang="en-US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2794" y="4461245"/>
            <a:ext cx="260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</a:rPr>
              <a:t>ATP</a:t>
            </a:r>
            <a:endParaRPr lang="en-US" sz="4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1764" y="762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photosynthesis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1761" y="1100554"/>
            <a:ext cx="260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chloroplast</a:t>
            </a:r>
            <a:endParaRPr lang="en-US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067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bas" pitchFamily="2" charset="0"/>
              </a:rPr>
              <a:t>2   types   of   cellular   respiration</a:t>
            </a:r>
            <a:endParaRPr lang="en-US" dirty="0"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36" t="22196" r="25349" b="28869"/>
          <a:stretch/>
        </p:blipFill>
        <p:spPr bwMode="auto">
          <a:xfrm>
            <a:off x="-76200" y="1371600"/>
            <a:ext cx="9220200" cy="550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7186" y="1826567"/>
            <a:ext cx="247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With oxygen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28337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1291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Without    oxygen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48343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28764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cytoplasm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01949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</a:rPr>
              <a:t>actic        acid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267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muscles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4495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oxygen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50248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exercise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6958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alcohol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9142" y="5924298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alcohol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5924298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62292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bread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125971"/>
            <a:ext cx="4114800" cy="2960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blog.beeriety.com/wp-content/uploads/ferment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2339" y="4398579"/>
            <a:ext cx="4454664" cy="14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4280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</a:t>
            </a:r>
            <a:r>
              <a:rPr lang="en-US" u="sng" dirty="0" smtClean="0"/>
              <a:t>2 types </a:t>
            </a:r>
            <a:r>
              <a:rPr lang="en-US" dirty="0" smtClean="0"/>
              <a:t>of </a:t>
            </a:r>
            <a:r>
              <a:rPr lang="en-US" u="sng" dirty="0" smtClean="0"/>
              <a:t>respiration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of these types requires oxygen?</a:t>
            </a:r>
          </a:p>
          <a:p>
            <a:r>
              <a:rPr lang="en-US" dirty="0" smtClean="0"/>
              <a:t>Which of these types requires </a:t>
            </a:r>
            <a:r>
              <a:rPr lang="en-US" b="1" u="sng" dirty="0" smtClean="0"/>
              <a:t>NO </a:t>
            </a:r>
            <a:r>
              <a:rPr lang="en-US" dirty="0" smtClean="0"/>
              <a:t>oxygen?</a:t>
            </a:r>
          </a:p>
          <a:p>
            <a:r>
              <a:rPr lang="en-US" dirty="0" smtClean="0"/>
              <a:t>Why do your muscles burn after intense exercise?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6 stations</a:t>
            </a:r>
          </a:p>
          <a:p>
            <a:r>
              <a:rPr lang="en-US" dirty="0" smtClean="0"/>
              <a:t>7 minutes at each station</a:t>
            </a:r>
          </a:p>
          <a:p>
            <a:r>
              <a:rPr lang="en-US" dirty="0" smtClean="0"/>
              <a:t>Need your Unit 3 packets! </a:t>
            </a:r>
          </a:p>
          <a:p>
            <a:r>
              <a:rPr lang="en-US" dirty="0" smtClean="0"/>
              <a:t>All of your work from the stations </a:t>
            </a:r>
            <a:r>
              <a:rPr lang="en-US" b="1" u="sng" dirty="0" smtClean="0"/>
              <a:t>1, 2, 3, and 4</a:t>
            </a:r>
            <a:r>
              <a:rPr lang="en-US" dirty="0" smtClean="0"/>
              <a:t> goes into your packets</a:t>
            </a:r>
          </a:p>
          <a:p>
            <a:r>
              <a:rPr lang="en-US" dirty="0" smtClean="0"/>
              <a:t>The page numbers are on the station instruction sheets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Problems on Pages…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U3-24</a:t>
            </a:r>
          </a:p>
          <a:p>
            <a:r>
              <a:rPr lang="en-US" dirty="0" smtClean="0"/>
              <a:t>U3-27</a:t>
            </a:r>
          </a:p>
          <a:p>
            <a:r>
              <a:rPr lang="en-US" dirty="0" smtClean="0"/>
              <a:t>U3-19</a:t>
            </a:r>
          </a:p>
          <a:p>
            <a:r>
              <a:rPr lang="en-US" dirty="0" smtClean="0"/>
              <a:t>U3-13 through U3-16</a:t>
            </a:r>
          </a:p>
          <a:p>
            <a:r>
              <a:rPr lang="en-US" dirty="0" smtClean="0"/>
              <a:t>U3-28 </a:t>
            </a:r>
          </a:p>
          <a:p>
            <a:r>
              <a:rPr lang="en-US" dirty="0" smtClean="0"/>
              <a:t>U3-29</a:t>
            </a:r>
          </a:p>
          <a:p>
            <a:r>
              <a:rPr lang="en-US" smtClean="0"/>
              <a:t>ALL PROBLEMS MUST BE COMPLETED!!!!!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4174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sz="3800" dirty="0" smtClean="0"/>
              <a:t>For #1-3, Which statement below is a lie and EXPLAIN why that statement is NOT true:</a:t>
            </a:r>
          </a:p>
          <a:p>
            <a:pPr lvl="0">
              <a:buNone/>
            </a:pPr>
            <a:r>
              <a:rPr lang="en-US" sz="3800" dirty="0" smtClean="0"/>
              <a:t>1. Plant use cellular respiration to make energy</a:t>
            </a:r>
          </a:p>
          <a:p>
            <a:pPr lvl="0">
              <a:buNone/>
            </a:pPr>
            <a:r>
              <a:rPr lang="en-US" sz="3800" dirty="0" smtClean="0"/>
              <a:t>2. Plants use photosynthesis to make energy</a:t>
            </a:r>
          </a:p>
          <a:p>
            <a:pPr lvl="0">
              <a:buNone/>
            </a:pPr>
            <a:r>
              <a:rPr lang="en-US" sz="3800" dirty="0" smtClean="0"/>
              <a:t>3. Animals use cellular respiration to make energy</a:t>
            </a:r>
          </a:p>
          <a:p>
            <a:pPr lvl="0">
              <a:buNone/>
            </a:pPr>
            <a:endParaRPr lang="en-US" sz="3800" dirty="0" smtClean="0"/>
          </a:p>
          <a:p>
            <a:pPr lvl="0">
              <a:buNone/>
            </a:pPr>
            <a:r>
              <a:rPr lang="en-US" sz="3800" dirty="0" smtClean="0"/>
              <a:t>4. Think back to yesterday’s lab. What are factors that affect </a:t>
            </a:r>
            <a:r>
              <a:rPr lang="en-US" sz="3800" smtClean="0"/>
              <a:t>the rate </a:t>
            </a:r>
            <a:r>
              <a:rPr lang="en-US" sz="3800" dirty="0" smtClean="0"/>
              <a:t>of photosynthesis?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Truths 1 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your groups using information from Unit 3, come up with 2 true statements and 1 false statement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 NOT mark which one is false on your paper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Number your statements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Study  unit 3! Test will begin at 7:40!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U3-21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18" t="41721" r="29194" b="35652"/>
          <a:stretch/>
        </p:blipFill>
        <p:spPr bwMode="auto">
          <a:xfrm>
            <a:off x="0" y="1219200"/>
            <a:ext cx="907952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2362200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denosine   triphosphate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438400"/>
            <a:ext cx="3276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denosine   </a:t>
            </a:r>
            <a:r>
              <a:rPr lang="en-US" sz="2000" b="1" dirty="0" err="1" smtClean="0">
                <a:solidFill>
                  <a:srgbClr val="FF0000"/>
                </a:solidFill>
              </a:rPr>
              <a:t>diphosphate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350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Gummy Bear Lab</a:t>
            </a:r>
          </a:p>
          <a:p>
            <a:r>
              <a:rPr lang="en-US" dirty="0" smtClean="0"/>
              <a:t>Unit 3 Packet</a:t>
            </a:r>
          </a:p>
          <a:p>
            <a:r>
              <a:rPr lang="en-US" dirty="0" smtClean="0"/>
              <a:t>Unit 3 Crossword Puzzle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healthbyayurveda.files.wordpress.com/2012/01/atp1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46482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828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Bebas" pitchFamily="2" charset="0"/>
              </a:rPr>
              <a:t>ATP</a:t>
            </a:r>
            <a:endParaRPr lang="en-US" dirty="0">
              <a:solidFill>
                <a:srgbClr val="92D050"/>
              </a:solidFill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44" t="29301" r="28333" b="5234"/>
          <a:stretch/>
        </p:blipFill>
        <p:spPr bwMode="auto">
          <a:xfrm>
            <a:off x="1905000" y="1231605"/>
            <a:ext cx="51054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5112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Draw an ATP molecule! (3 min)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Draw in notes. </a:t>
            </a:r>
          </a:p>
          <a:p>
            <a:pPr marL="0" indent="0">
              <a:buNone/>
            </a:pPr>
            <a:r>
              <a:rPr lang="en-US" sz="3600" dirty="0" smtClean="0"/>
              <a:t>Labeled &amp; glued on pg. 23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b="1" dirty="0" smtClean="0"/>
              <a:t>Station #1: phosphates</a:t>
            </a:r>
          </a:p>
          <a:p>
            <a:pPr marL="0" indent="0">
              <a:buNone/>
            </a:pPr>
            <a:r>
              <a:rPr lang="en-US" b="1" dirty="0" smtClean="0"/>
              <a:t>Station #2: ribose (sugar)</a:t>
            </a:r>
          </a:p>
          <a:p>
            <a:pPr marL="0" indent="0">
              <a:buNone/>
            </a:pPr>
            <a:r>
              <a:rPr lang="en-US" b="1" dirty="0" smtClean="0"/>
              <a:t>Station #3: nitrogenous base</a:t>
            </a:r>
          </a:p>
          <a:p>
            <a:pPr marL="0" indent="0">
              <a:buNone/>
            </a:pPr>
            <a:endParaRPr lang="en-US" b="1" dirty="0"/>
          </a:p>
          <a:p>
            <a:pPr marL="1314450" indent="-1314450"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Label: </a:t>
            </a:r>
            <a:r>
              <a:rPr lang="en-US" dirty="0" smtClean="0">
                <a:solidFill>
                  <a:srgbClr val="FFC000"/>
                </a:solidFill>
              </a:rPr>
              <a:t>phosphate, ribose, adenosine, ATP, nucleotide</a:t>
            </a:r>
          </a:p>
          <a:p>
            <a:pPr marL="1314450" indent="-1314450">
              <a:buNone/>
            </a:pPr>
            <a:endParaRPr lang="en-US" b="1" dirty="0">
              <a:solidFill>
                <a:srgbClr val="FFC000"/>
              </a:solidFill>
            </a:endParaRPr>
          </a:p>
          <a:p>
            <a:pPr marL="1314450" indent="-1314450" algn="ctr">
              <a:buNone/>
            </a:pPr>
            <a:r>
              <a:rPr lang="en-US" dirty="0" smtClean="0"/>
              <a:t>Picture on pg. 203</a:t>
            </a:r>
            <a:endParaRPr lang="en-US" dirty="0"/>
          </a:p>
        </p:txBody>
      </p:sp>
      <p:pic>
        <p:nvPicPr>
          <p:cNvPr id="2050" name="Picture 2" descr="http://www.notebookcomputerssmall.com/wp-content/uploads/2011/10/Notebook-Paper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8503">
            <a:off x="6858000" y="1524000"/>
            <a:ext cx="1905000" cy="248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715000" y="2209800"/>
            <a:ext cx="1066800" cy="3048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162800" y="34290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61860" y="279654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2800" y="310134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gular Pentagon 6"/>
          <p:cNvSpPr/>
          <p:nvPr/>
        </p:nvSpPr>
        <p:spPr>
          <a:xfrm rot="17582133">
            <a:off x="7359587" y="2295092"/>
            <a:ext cx="597025" cy="491363"/>
          </a:xfrm>
          <a:prstGeom prst="pentagon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 rot="16927708">
            <a:off x="7817478" y="1583367"/>
            <a:ext cx="548221" cy="457200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/>
        </p:nvSpPr>
        <p:spPr>
          <a:xfrm rot="17548976">
            <a:off x="7637695" y="1953348"/>
            <a:ext cx="345609" cy="360505"/>
          </a:xfrm>
          <a:prstGeom prst="pentag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970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Cellular respiration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Where do you get energy?!</a:t>
            </a:r>
            <a:endParaRPr lang="en-US" dirty="0"/>
          </a:p>
        </p:txBody>
      </p:sp>
      <p:pic>
        <p:nvPicPr>
          <p:cNvPr id="5122" name="Picture 2" descr="C:\tempie\Temporary Internet Files\Content.IE5\WS1AG2HC\MC9001210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74469"/>
            <a:ext cx="5638800" cy="51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3440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dirty="0" smtClean="0"/>
              <a:t>What is the energy currency of ALL living things?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Where in the cell is energy produced?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What is this process called?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What does ATP stand for?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71" t="19127" r="15977" b="20000"/>
          <a:stretch/>
        </p:blipFill>
        <p:spPr bwMode="auto">
          <a:xfrm>
            <a:off x="49924" y="47627"/>
            <a:ext cx="9128235" cy="521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4748" y="895290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</a:rPr>
              <a:t>ake   ATP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2826" y="638145"/>
            <a:ext cx="1843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mitochondria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219200"/>
            <a:ext cx="6659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</a:rPr>
              <a:t>xygen       glucose                          H2O  CO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      ATP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386" y="2753380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260098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83038" y="4648200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4572000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mitochondria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724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525</Words>
  <Application>Microsoft Office PowerPoint</Application>
  <PresentationFormat>On-screen Show (4:3)</PresentationFormat>
  <Paragraphs>153</Paragraphs>
  <Slides>30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What is ATP?!</vt:lpstr>
      <vt:lpstr>PAGE U3-21</vt:lpstr>
      <vt:lpstr>Slide 4</vt:lpstr>
      <vt:lpstr>ATP</vt:lpstr>
      <vt:lpstr>Draw an ATP molecule! (3 min)</vt:lpstr>
      <vt:lpstr>Cellular respiration</vt:lpstr>
      <vt:lpstr>Do Now</vt:lpstr>
      <vt:lpstr>Slide 9</vt:lpstr>
      <vt:lpstr>Slide 10</vt:lpstr>
      <vt:lpstr>Photosynthesis</vt:lpstr>
      <vt:lpstr>Slide 12</vt:lpstr>
      <vt:lpstr>Autotroph     vs.     heterotroph</vt:lpstr>
      <vt:lpstr>Practice</vt:lpstr>
      <vt:lpstr>Slide 15</vt:lpstr>
      <vt:lpstr>Slide 16</vt:lpstr>
      <vt:lpstr>Exit Ticket</vt:lpstr>
      <vt:lpstr>Do Now</vt:lpstr>
      <vt:lpstr>Gummy Bear Lab</vt:lpstr>
      <vt:lpstr>Slide 20</vt:lpstr>
      <vt:lpstr>Slide 21</vt:lpstr>
      <vt:lpstr>Slide 22</vt:lpstr>
      <vt:lpstr>2   types   of   cellular   respiration</vt:lpstr>
      <vt:lpstr>Do Now</vt:lpstr>
      <vt:lpstr>Review Stations</vt:lpstr>
      <vt:lpstr>Practice Problems on Pages…</vt:lpstr>
      <vt:lpstr>Do Now</vt:lpstr>
      <vt:lpstr>2 Truths 1 Lie</vt:lpstr>
      <vt:lpstr>Do Now</vt:lpstr>
      <vt:lpstr>Due Today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brooke1.simmons</dc:creator>
  <cp:lastModifiedBy>brooke1.simmons</cp:lastModifiedBy>
  <cp:revision>4</cp:revision>
  <dcterms:created xsi:type="dcterms:W3CDTF">2014-10-02T17:06:55Z</dcterms:created>
  <dcterms:modified xsi:type="dcterms:W3CDTF">2014-10-02T17:14:48Z</dcterms:modified>
</cp:coreProperties>
</file>