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275" r:id="rId2"/>
    <p:sldId id="417" r:id="rId3"/>
    <p:sldId id="406" r:id="rId4"/>
    <p:sldId id="407" r:id="rId5"/>
    <p:sldId id="466" r:id="rId6"/>
    <p:sldId id="350" r:id="rId7"/>
    <p:sldId id="409" r:id="rId8"/>
    <p:sldId id="410" r:id="rId9"/>
    <p:sldId id="383" r:id="rId10"/>
    <p:sldId id="397" r:id="rId11"/>
    <p:sldId id="462" r:id="rId12"/>
    <p:sldId id="408" r:id="rId13"/>
    <p:sldId id="386" r:id="rId14"/>
    <p:sldId id="387" r:id="rId15"/>
    <p:sldId id="390" r:id="rId16"/>
    <p:sldId id="413" r:id="rId17"/>
    <p:sldId id="467" r:id="rId18"/>
    <p:sldId id="414" r:id="rId19"/>
    <p:sldId id="277" r:id="rId20"/>
    <p:sldId id="278" r:id="rId21"/>
    <p:sldId id="415" r:id="rId22"/>
    <p:sldId id="416" r:id="rId23"/>
    <p:sldId id="433" r:id="rId24"/>
    <p:sldId id="461" r:id="rId25"/>
    <p:sldId id="435" r:id="rId26"/>
    <p:sldId id="436" r:id="rId27"/>
    <p:sldId id="437" r:id="rId28"/>
    <p:sldId id="438" r:id="rId29"/>
    <p:sldId id="460" r:id="rId30"/>
    <p:sldId id="455" r:id="rId31"/>
    <p:sldId id="456" r:id="rId32"/>
    <p:sldId id="463" r:id="rId33"/>
    <p:sldId id="439" r:id="rId34"/>
    <p:sldId id="457" r:id="rId35"/>
    <p:sldId id="441" r:id="rId36"/>
    <p:sldId id="440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18" r:id="rId46"/>
    <p:sldId id="458" r:id="rId47"/>
    <p:sldId id="450" r:id="rId48"/>
    <p:sldId id="451" r:id="rId49"/>
    <p:sldId id="452" r:id="rId50"/>
    <p:sldId id="453" r:id="rId51"/>
    <p:sldId id="454" r:id="rId52"/>
    <p:sldId id="464" r:id="rId53"/>
    <p:sldId id="284" r:id="rId54"/>
    <p:sldId id="262" r:id="rId55"/>
    <p:sldId id="267" r:id="rId56"/>
    <p:sldId id="268" r:id="rId57"/>
    <p:sldId id="269" r:id="rId58"/>
    <p:sldId id="351" r:id="rId59"/>
    <p:sldId id="352" r:id="rId60"/>
    <p:sldId id="280" r:id="rId61"/>
    <p:sldId id="281" r:id="rId62"/>
    <p:sldId id="297" r:id="rId63"/>
    <p:sldId id="298" r:id="rId64"/>
    <p:sldId id="299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459" r:id="rId74"/>
    <p:sldId id="300" r:id="rId75"/>
    <p:sldId id="419" r:id="rId76"/>
    <p:sldId id="310" r:id="rId77"/>
    <p:sldId id="311" r:id="rId78"/>
    <p:sldId id="318" r:id="rId79"/>
    <p:sldId id="312" r:id="rId80"/>
    <p:sldId id="420" r:id="rId81"/>
    <p:sldId id="422" r:id="rId82"/>
    <p:sldId id="421" r:id="rId83"/>
    <p:sldId id="465" r:id="rId84"/>
    <p:sldId id="428" r:id="rId85"/>
    <p:sldId id="430" r:id="rId86"/>
    <p:sldId id="423" r:id="rId87"/>
    <p:sldId id="431" r:id="rId88"/>
    <p:sldId id="316" r:id="rId89"/>
    <p:sldId id="325" r:id="rId90"/>
    <p:sldId id="432" r:id="rId91"/>
    <p:sldId id="326" r:id="rId92"/>
    <p:sldId id="346" r:id="rId93"/>
    <p:sldId id="327" r:id="rId94"/>
    <p:sldId id="330" r:id="rId95"/>
    <p:sldId id="334" r:id="rId96"/>
    <p:sldId id="355" r:id="rId97"/>
    <p:sldId id="377" r:id="rId98"/>
    <p:sldId id="378" r:id="rId99"/>
    <p:sldId id="379" r:id="rId100"/>
    <p:sldId id="380" r:id="rId101"/>
    <p:sldId id="381" r:id="rId102"/>
    <p:sldId id="382" r:id="rId10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7DD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F65F2-D896-42E6-87B7-C0225AEE21A4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9DDDF-62C5-4AD6-9D80-E23E13EDC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5275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6C76D0-E0F7-48FD-9E3B-2898F4469F55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5F421A-34A9-41CD-BE8E-F57BEF408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71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389B7-6044-C24D-81B8-809512E7B56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954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E3CA4-B4B4-9642-AFB0-AF7E66DF8574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47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DAF2-4C25-49ED-AE7D-76FB91DC02B9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52B6-7ABA-4992-ACF1-852E9C38C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519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C2FB-9C40-432A-AA50-83F7F9AF79C0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5D5F5-56C9-4D8D-8C17-7CEDCC06D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29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0DEC-9850-4640-A535-ACF5CA0564F2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027B-E793-4788-90BA-44BD60F76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297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93E4-3779-42B9-B089-EC3F96717DE0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B406-3FC1-427C-AB49-28EB7C702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69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3078-157B-4B1F-9713-7BF187DE106F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2B08-F1A5-4473-A04A-DF39DB67A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493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D85F-1385-44E5-924C-4D955FBD8DE2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62CE-9EED-4B4B-A768-C7712DF78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62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9FF4-4179-4E55-8642-E255F8F058BA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F061-9997-4549-8F5E-872240B13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15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2050-FA6E-409C-A3AC-1354B12514E4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298A-BDC5-4375-8182-C45A1224F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2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BB08-231A-45BD-8264-29D850D13D29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C95E-E458-45B2-8155-21208C2CD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253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BBD4-C7EA-4B2E-BD70-95A1A3317104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5A25-F1BE-4C8A-8B98-97FF0112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50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D6F5-32E0-4393-ADD4-3C9F1632FE9A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CDD0-3042-4E1A-8FD2-DE0279323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33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608B4C-08EF-4C65-BA99-F05A39F33285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5489C-8826-49EB-B696-8FE443FC6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upcat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upcat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upcat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upcat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upca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upca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upca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upcat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prtsIbjTjQc" TargetMode="External"/><Relationship Id="rId4" Type="http://schemas.openxmlformats.org/officeDocument/2006/relationships/image" Target="../media/image6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hyperlink" Target="../Unit%201%20-%20Scientific%20Method/Inspirational%20-%20The%20Pursuit%20of%20Happyness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Archer%20Fish%20Water%20Pistol%20-%20Weird%20Nature%20-%20BBC%20wildlife.mp4" TargetMode="Externa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33400" y="762000"/>
            <a:ext cx="730607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indent="0" algn="ctr"/>
            <a:r>
              <a:rPr lang="en-US" sz="5400" b="1" dirty="0" smtClean="0">
                <a:solidFill>
                  <a:srgbClr val="57DD26"/>
                </a:solidFill>
              </a:rPr>
              <a:t>Do Now</a:t>
            </a:r>
          </a:p>
          <a:p>
            <a:pPr>
              <a:buFont typeface="Pupcat" pitchFamily="2" charset="0"/>
              <a:buAutoNum type="arabicPeriod"/>
            </a:pPr>
            <a:r>
              <a:rPr lang="en-US" sz="3600" dirty="0" smtClean="0"/>
              <a:t>Enter </a:t>
            </a:r>
            <a:r>
              <a:rPr lang="en-US" sz="3600" dirty="0" smtClean="0"/>
              <a:t>silently</a:t>
            </a:r>
          </a:p>
          <a:p>
            <a:pPr>
              <a:buFont typeface="Pupcat" pitchFamily="2" charset="0"/>
              <a:buAutoNum type="arabicPeriod"/>
            </a:pPr>
            <a:r>
              <a:rPr lang="en-US" sz="3600" dirty="0" smtClean="0"/>
              <a:t>Find your assigned seats. Your names are on the desks. Top left is A day, top right is </a:t>
            </a:r>
            <a:r>
              <a:rPr lang="en-US" sz="3600" smtClean="0"/>
              <a:t>B day. </a:t>
            </a:r>
            <a:r>
              <a:rPr lang="en-US" sz="3600" smtClean="0"/>
              <a:t> </a:t>
            </a:r>
            <a:endParaRPr lang="en-US" sz="3600" dirty="0" smtClean="0"/>
          </a:p>
          <a:p>
            <a:pPr>
              <a:buFont typeface="Pupcat" pitchFamily="2" charset="0"/>
              <a:buAutoNum type="arabicPeriod"/>
            </a:pPr>
            <a:r>
              <a:rPr lang="en-US" sz="3600" dirty="0" smtClean="0"/>
              <a:t>Fill out the student information sheet on your desks</a:t>
            </a:r>
          </a:p>
          <a:p>
            <a:pPr lvl="1"/>
            <a:r>
              <a:rPr lang="en-US" sz="3600" dirty="0" smtClean="0"/>
              <a:t>There is a front and a back!</a:t>
            </a:r>
          </a:p>
          <a:p>
            <a:pPr marL="0" indent="0" algn="ctr"/>
            <a:endParaRPr lang="en-US" sz="3600" b="1" dirty="0"/>
          </a:p>
        </p:txBody>
      </p:sp>
      <p:pic>
        <p:nvPicPr>
          <p:cNvPr id="2052" name="Picture 2" descr="C:\tempie\Temporary Internet Files\Content.IE5\1RPKK0OF\MC9004378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59" y="-18956"/>
            <a:ext cx="1803003" cy="18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92" y="1417638"/>
            <a:ext cx="8698215" cy="49831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student needs a binder to organize all of your notes and assignments</a:t>
            </a:r>
          </a:p>
          <a:p>
            <a:r>
              <a:rPr lang="en-US" dirty="0" smtClean="0"/>
              <a:t>There will be random binder checks for a grade!</a:t>
            </a:r>
          </a:p>
          <a:p>
            <a:r>
              <a:rPr lang="en-US" dirty="0" smtClean="0"/>
              <a:t>IT IS ESSENTIAL TO KEEP UP WITH YOUR BINDER!</a:t>
            </a:r>
          </a:p>
          <a:p>
            <a:r>
              <a:rPr lang="en-US" dirty="0" smtClean="0"/>
              <a:t>Reference the class example binder to ensure you have everything</a:t>
            </a:r>
          </a:p>
          <a:p>
            <a:r>
              <a:rPr lang="en-US" dirty="0" smtClean="0"/>
              <a:t>If you foresee a problem with obtaining your own binder see me after class.</a:t>
            </a:r>
          </a:p>
        </p:txBody>
      </p:sp>
    </p:spTree>
    <p:extLst>
      <p:ext uri="{BB962C8B-B14F-4D97-AF65-F5344CB8AC3E}">
        <p14:creationId xmlns="" xmlns:p14="http://schemas.microsoft.com/office/powerpoint/2010/main" val="39187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Vocabulary (15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1</a:t>
            </a:r>
            <a:r>
              <a:rPr lang="en-US" dirty="0">
                <a:effectLst/>
              </a:rPr>
              <a:t>. Homeostasis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2. Synthesis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3. Transport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4. Excretion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5. Regulation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6. Nutrition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7. Growth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8. Respiration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9. Reproduction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10. Abiotic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11. Biotic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12. Absorption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13. Metabolism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14. Stimulus/</a:t>
            </a:r>
            <a:r>
              <a:rPr lang="en-US" dirty="0" smtClean="0">
                <a:effectLst/>
              </a:rPr>
              <a:t>Response</a:t>
            </a:r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73" y="5936945"/>
            <a:ext cx="86181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2F2F2"/>
                </a:solidFill>
              </a:rPr>
              <a:t>CHOOSE 5 and DEFINE  USING THE FRAYER MODEL!</a:t>
            </a:r>
          </a:p>
          <a:p>
            <a:r>
              <a:rPr lang="en-US" sz="2600" dirty="0" smtClean="0">
                <a:solidFill>
                  <a:srgbClr val="F2F2F2"/>
                </a:solidFill>
              </a:rPr>
              <a:t>Define 3 more words for homework.</a:t>
            </a:r>
            <a:endParaRPr lang="en-US" sz="26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6751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Frayer Model</a:t>
            </a:r>
            <a:endParaRPr lang="en-US" dirty="0"/>
          </a:p>
        </p:txBody>
      </p:sp>
      <p:pic>
        <p:nvPicPr>
          <p:cNvPr id="7" name="Picture 6" descr="Screen Shot 2013-01-23 at 8.52.1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1" y="1339419"/>
            <a:ext cx="8733009" cy="5312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0135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-104369"/>
            <a:ext cx="7612063" cy="1062230"/>
          </a:xfrm>
        </p:spPr>
        <p:txBody>
          <a:bodyPr/>
          <a:lstStyle/>
          <a:p>
            <a:r>
              <a:rPr lang="en-US" dirty="0" smtClean="0"/>
              <a:t>Frayer Model</a:t>
            </a:r>
            <a:endParaRPr lang="en-US" dirty="0"/>
          </a:p>
        </p:txBody>
      </p:sp>
      <p:pic>
        <p:nvPicPr>
          <p:cNvPr id="4" name="Picture 3" descr="Screen Shot 2013-01-23 at 8.56.5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" y="991517"/>
            <a:ext cx="9093739" cy="6006283"/>
          </a:xfrm>
          <a:prstGeom prst="rect">
            <a:avLst/>
          </a:prstGeom>
        </p:spPr>
      </p:pic>
      <p:pic>
        <p:nvPicPr>
          <p:cNvPr id="5" name="Picture 4" descr="Biology_Title_Page_by_azun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84" y="1391604"/>
            <a:ext cx="1773448" cy="2357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04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You </a:t>
            </a:r>
            <a:r>
              <a:rPr lang="en-US" sz="4000" b="1" u="sng" dirty="0" smtClean="0"/>
              <a:t>MUST</a:t>
            </a:r>
            <a:r>
              <a:rPr lang="en-US" sz="4000" dirty="0" smtClean="0"/>
              <a:t> have a </a:t>
            </a:r>
            <a:r>
              <a:rPr lang="en-US" sz="4000" b="1" u="sng" dirty="0" smtClean="0"/>
              <a:t>binder</a:t>
            </a:r>
            <a:r>
              <a:rPr lang="en-US" sz="4000" dirty="0" smtClean="0"/>
              <a:t> and a </a:t>
            </a:r>
            <a:r>
              <a:rPr lang="en-US" sz="4000" b="1" u="sng" dirty="0" smtClean="0"/>
              <a:t>notebook</a:t>
            </a:r>
            <a:r>
              <a:rPr lang="en-US" sz="4000" dirty="0" smtClean="0"/>
              <a:t> by next week </a:t>
            </a:r>
            <a:r>
              <a:rPr lang="en-US" sz="4000" b="1" u="sng" dirty="0" smtClean="0"/>
              <a:t>Tuesday, September 2</a:t>
            </a:r>
            <a:r>
              <a:rPr lang="en-US" sz="4000" b="1" u="sng" baseline="30000" dirty="0" smtClean="0"/>
              <a:t>nd</a:t>
            </a:r>
            <a:r>
              <a:rPr lang="en-US" sz="4000" b="1" u="sng" dirty="0" smtClean="0"/>
              <a:t> </a:t>
            </a:r>
          </a:p>
          <a:p>
            <a:pPr algn="ctr"/>
            <a:r>
              <a:rPr lang="en-US" sz="4000" dirty="0" smtClean="0"/>
              <a:t>If you have me for both biology and EES, you must have </a:t>
            </a:r>
            <a:r>
              <a:rPr lang="en-US" sz="4000" b="1" u="sng" dirty="0" smtClean="0"/>
              <a:t>separate binders for each class!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80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64" y="89356"/>
            <a:ext cx="7612063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Positive Consequences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167455"/>
            <a:ext cx="9133121" cy="58079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004460" y="1981200"/>
            <a:ext cx="3124200" cy="2590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Negative Consequences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0723" name="Picture 3" descr="Unknown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3305175" cy="3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25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</a:t>
            </a:r>
            <a:r>
              <a:rPr lang="en-US" dirty="0" smtClean="0">
                <a:ea typeface="+mj-ea"/>
                <a:cs typeface="+mj-cs"/>
              </a:rPr>
              <a:t>bsent????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08489" y="1722945"/>
            <a:ext cx="7612064" cy="418203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Book" charset="0"/>
              </a:rPr>
              <a:t>While you were out…</a:t>
            </a:r>
          </a:p>
          <a:p>
            <a:r>
              <a:rPr lang="en-US" dirty="0" smtClean="0">
                <a:latin typeface="Franklin Gothic Book" charset="0"/>
              </a:rPr>
              <a:t>You have </a:t>
            </a:r>
            <a:r>
              <a:rPr lang="en-US" b="1" u="sng" dirty="0" smtClean="0">
                <a:latin typeface="Franklin Gothic Book" charset="0"/>
              </a:rPr>
              <a:t>5 days</a:t>
            </a:r>
            <a:r>
              <a:rPr lang="en-US" dirty="0" smtClean="0">
                <a:latin typeface="Franklin Gothic Book" charset="0"/>
              </a:rPr>
              <a:t>!</a:t>
            </a:r>
          </a:p>
          <a:p>
            <a:r>
              <a:rPr lang="en-US" dirty="0" smtClean="0">
                <a:latin typeface="Franklin Gothic Book" charset="0"/>
              </a:rPr>
              <a:t>Receiving this work is YOUR responsibility!</a:t>
            </a:r>
          </a:p>
        </p:txBody>
      </p:sp>
      <p:pic>
        <p:nvPicPr>
          <p:cNvPr id="34819" name="Picture 4" descr="images-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15" y="3657600"/>
            <a:ext cx="350818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73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C000"/>
                </a:solidFill>
              </a:rPr>
              <a:t>Procedure: Late Work</a:t>
            </a:r>
            <a:endParaRPr lang="en-US" sz="80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057400"/>
            <a:ext cx="8686800" cy="4525963"/>
          </a:xfrm>
        </p:spPr>
        <p:txBody>
          <a:bodyPr/>
          <a:lstStyle/>
          <a:p>
            <a:r>
              <a:rPr lang="en-US" dirty="0" smtClean="0"/>
              <a:t>Make sure name is on your work</a:t>
            </a:r>
          </a:p>
          <a:p>
            <a:r>
              <a:rPr lang="en-US" dirty="0" smtClean="0">
                <a:latin typeface="Franklin Gothic Book" charset="0"/>
              </a:rPr>
              <a:t>You must attach a pink slip to your late work in order to receive credit</a:t>
            </a:r>
            <a:endParaRPr lang="en-US" dirty="0" smtClean="0"/>
          </a:p>
          <a:p>
            <a:r>
              <a:rPr lang="en-US" dirty="0" smtClean="0">
                <a:latin typeface="Franklin Gothic Book" charset="0"/>
              </a:rPr>
              <a:t>All late work will be turned into the late work tray on table by the door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DO NOT HAND IT TO MS. Simmons </a:t>
            </a:r>
          </a:p>
        </p:txBody>
      </p:sp>
      <p:pic>
        <p:nvPicPr>
          <p:cNvPr id="6" name="Picture 2" descr="C:\tempie\Temporary Internet Files\Content.IE5\ERSYNC20\MC9000077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312" y="4953000"/>
            <a:ext cx="23996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32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www.brookesimmonsbio.weebly.com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Updated weekly with class notes, </a:t>
            </a:r>
            <a:r>
              <a:rPr lang="en-US" dirty="0" err="1" smtClean="0"/>
              <a:t>PowerPoints</a:t>
            </a:r>
            <a:r>
              <a:rPr lang="en-US" dirty="0" smtClean="0"/>
              <a:t>, worksheets, resources, helpful links, etc</a:t>
            </a:r>
          </a:p>
          <a:p>
            <a:pPr algn="ctr"/>
            <a:r>
              <a:rPr lang="en-US" dirty="0" smtClean="0"/>
              <a:t>If you are absent, please use this website to see what you’ve missed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ttp://www.oppictures.com/singleimages/400/AVE03002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86" t="5000" r="20000" b="5000"/>
          <a:stretch>
            <a:fillRect/>
          </a:stretch>
        </p:blipFill>
        <p:spPr bwMode="auto">
          <a:xfrm>
            <a:off x="536575" y="307975"/>
            <a:ext cx="25876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www.chartsandcarts.com/spaw2/uploads/images/paper-tab-divider-she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showblogs.syfy.com/eureka/idealab/pencil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886200"/>
            <a:ext cx="3619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4303455"/>
            <a:ext cx="5257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4000" b="1" dirty="0">
                <a:solidFill>
                  <a:srgbClr val="FFC000"/>
                </a:solidFill>
              </a:rPr>
              <a:t>Have materials </a:t>
            </a:r>
            <a:r>
              <a:rPr lang="en-US" sz="4000" b="1" dirty="0" smtClean="0">
                <a:solidFill>
                  <a:srgbClr val="FFC000"/>
                </a:solidFill>
              </a:rPr>
              <a:t>by Tuesday Sep. 2</a:t>
            </a:r>
            <a:r>
              <a:rPr lang="en-US" sz="4000" b="1" baseline="30000" dirty="0" smtClean="0">
                <a:solidFill>
                  <a:srgbClr val="FFC000"/>
                </a:solidFill>
              </a:rPr>
              <a:t>nd</a:t>
            </a:r>
            <a:r>
              <a:rPr lang="en-US" sz="4000" b="1" dirty="0" smtClean="0">
                <a:solidFill>
                  <a:srgbClr val="FFC000"/>
                </a:solidFill>
              </a:rPr>
              <a:t> 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  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to Know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us you name</a:t>
            </a:r>
          </a:p>
          <a:p>
            <a:r>
              <a:rPr lang="en-US" dirty="0" smtClean="0"/>
              <a:t>Where you are from</a:t>
            </a:r>
          </a:p>
          <a:p>
            <a:r>
              <a:rPr lang="en-US" dirty="0" smtClean="0"/>
              <a:t>One fact or something interesting about yourself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92D050"/>
                </a:solidFill>
                <a:latin typeface="Century Gothic" pitchFamily="34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dirty="0" smtClean="0"/>
              <a:t>	1. YOU and YOUR Parent/Guardian </a:t>
            </a:r>
            <a:r>
              <a:rPr lang="en-US" b="1" u="sng" dirty="0" smtClean="0"/>
              <a:t>READ &amp; SIGN</a:t>
            </a:r>
            <a:r>
              <a:rPr lang="en-US" dirty="0" smtClean="0"/>
              <a:t> the Syllabus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dirty="0" smtClean="0"/>
              <a:t>	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rgbClr val="FFC000"/>
                </a:solidFill>
              </a:rPr>
              <a:t>BRING SYLLABUS SIGNED TO CLASS TOMORROW!!!!!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brooke1.simmons\Local Settings\Temporary Internet Files\Content.IE5\ZCK3ZL2W\MP9004254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Big Goal!!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brooke1.simmons\Local Settings\Temporary Internet Files\Content.IE5\ZPO3U1H1\MP9004243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962400" cy="4040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TRACKING TRACKING!!!!!!</a:t>
            </a:r>
          </a:p>
          <a:p>
            <a:r>
              <a:rPr lang="en-US" dirty="0" smtClean="0"/>
              <a:t>Individual and class data tracking!</a:t>
            </a:r>
          </a:p>
          <a:p>
            <a:r>
              <a:rPr lang="en-US" dirty="0" smtClean="0"/>
              <a:t>More on this later!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32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to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letter to yourself for the final week of the semester.</a:t>
            </a:r>
          </a:p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A goal you want to have accomplished.</a:t>
            </a:r>
          </a:p>
          <a:p>
            <a:pPr lvl="1"/>
            <a:r>
              <a:rPr lang="en-US" dirty="0" smtClean="0"/>
              <a:t>Motivation for your EOC / Final Exam.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 smtClean="0"/>
              <a:t>(</a:t>
            </a:r>
            <a:r>
              <a:rPr lang="en-US" dirty="0"/>
              <a:t>10 min)</a:t>
            </a:r>
          </a:p>
        </p:txBody>
      </p:sp>
    </p:spTree>
    <p:extLst>
      <p:ext uri="{BB962C8B-B14F-4D97-AF65-F5344CB8AC3E}">
        <p14:creationId xmlns="" xmlns:p14="http://schemas.microsoft.com/office/powerpoint/2010/main" val="30045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10" y="1489599"/>
            <a:ext cx="7612063" cy="1417638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Marshmallow Challenge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8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 smtClean="0"/>
              <a:t>You and your lab groups will build the </a:t>
            </a:r>
          </a:p>
          <a:p>
            <a:pPr marL="0" indent="0" algn="ctr">
              <a:buNone/>
            </a:pPr>
            <a:r>
              <a:rPr lang="en-US" sz="3200" b="1" u="sng" dirty="0" smtClean="0"/>
              <a:t>Tallest Freestanding Tower with the marshmallow on top </a:t>
            </a: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1278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714603"/>
            <a:ext cx="7612063" cy="141763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Marshmallow Challenge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Tens </a:t>
            </a:r>
            <a:r>
              <a:rPr lang="en-US" sz="3600" dirty="0"/>
              <a:t>of thousands of people in every continent, from the CFOs of the Fortune </a:t>
            </a:r>
            <a:r>
              <a:rPr lang="en-US" sz="3600" dirty="0" smtClean="0"/>
              <a:t>500 companies </a:t>
            </a:r>
            <a:r>
              <a:rPr lang="en-US" sz="3600" dirty="0"/>
              <a:t>to </a:t>
            </a:r>
            <a:r>
              <a:rPr lang="en-US" sz="3600" dirty="0" smtClean="0"/>
              <a:t>students </a:t>
            </a:r>
            <a:r>
              <a:rPr lang="en-US" sz="3600" dirty="0"/>
              <a:t>at all </a:t>
            </a:r>
            <a:r>
              <a:rPr lang="en-US" sz="3600" dirty="0" smtClean="0"/>
              <a:t>levels have completed this challenge.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263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24" y="1333044"/>
            <a:ext cx="7612063" cy="141763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Marshmallow Challenge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470932"/>
            <a:ext cx="7612064" cy="41820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500" b="1" dirty="0"/>
              <a:t>You will have the following materials:</a:t>
            </a:r>
          </a:p>
          <a:p>
            <a:pPr algn="ctr"/>
            <a:r>
              <a:rPr lang="en-US" sz="3500" dirty="0"/>
              <a:t>20 pieces of spaghetti</a:t>
            </a:r>
          </a:p>
          <a:p>
            <a:pPr algn="ctr"/>
            <a:r>
              <a:rPr lang="en-US" sz="3500" dirty="0"/>
              <a:t>1 marshmallow</a:t>
            </a:r>
          </a:p>
          <a:p>
            <a:pPr algn="ctr"/>
            <a:r>
              <a:rPr lang="en-US" sz="3500" dirty="0"/>
              <a:t>1 yd. of yarn</a:t>
            </a:r>
          </a:p>
          <a:p>
            <a:pPr algn="ctr"/>
            <a:r>
              <a:rPr lang="en-US" sz="3500" dirty="0"/>
              <a:t>1 yd. of </a:t>
            </a:r>
            <a:r>
              <a:rPr lang="en-US" sz="3500" dirty="0" smtClean="0"/>
              <a:t>tape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have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minutes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complete the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91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683" y="0"/>
            <a:ext cx="7612063" cy="141763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Marshmallow Challenge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1622"/>
            <a:ext cx="9144000" cy="533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Rules: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Your team will be automatically disqualified if a member is supporting the structure when time is up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Your structure must be FREESTANDING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Your marshmallow must be intact and on top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Prize: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Standing ovation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tempie\Temporary Internet Files\Content.IE5\4DA4RFTT\MC9004324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29200"/>
            <a:ext cx="1521912" cy="16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34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Do </a:t>
            </a:r>
            <a:r>
              <a:rPr lang="en-US" smtClean="0"/>
              <a:t>Now Sheets </a:t>
            </a:r>
            <a:r>
              <a:rPr lang="en-US" dirty="0" smtClean="0"/>
              <a:t>@ your tables, answer </a:t>
            </a:r>
            <a:r>
              <a:rPr lang="en-US" smtClean="0"/>
              <a:t>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1. How </a:t>
            </a:r>
            <a:r>
              <a:rPr lang="en-US" dirty="0"/>
              <a:t>do you think scientists test their ideas? What methods do they use? What steps might they do in order to come to their conclusion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2. What </a:t>
            </a:r>
            <a:r>
              <a:rPr lang="en-US" dirty="0"/>
              <a:t>steps are you going to take in this class to be </a:t>
            </a:r>
            <a:r>
              <a:rPr lang="en-US" dirty="0" smtClean="0"/>
              <a:t>successful in </a:t>
            </a:r>
            <a:r>
              <a:rPr lang="en-US" smtClean="0"/>
              <a:t>this class </a:t>
            </a:r>
            <a:r>
              <a:rPr lang="en-US" dirty="0"/>
              <a:t>and pass the EOC in the June?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80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Ms. Simmons?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50" y="1143000"/>
            <a:ext cx="3327682" cy="27645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3424237"/>
            <a:ext cx="19050" cy="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3424237"/>
            <a:ext cx="19050" cy="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52936"/>
            <a:ext cx="3318387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09" y="3869485"/>
            <a:ext cx="3030528" cy="2276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" y="1247112"/>
            <a:ext cx="3866091" cy="2721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2" y="4291963"/>
            <a:ext cx="3103878" cy="2327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37" y="2993620"/>
            <a:ext cx="2292415" cy="1859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08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20" t="18520" r="23483" b="7401"/>
          <a:stretch>
            <a:fillRect/>
          </a:stretch>
        </p:blipFill>
        <p:spPr bwMode="auto">
          <a:xfrm>
            <a:off x="1143000" y="228600"/>
            <a:ext cx="6206836" cy="635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81" t="20203" r="48626" b="9085"/>
          <a:stretch>
            <a:fillRect/>
          </a:stretch>
        </p:blipFill>
        <p:spPr bwMode="auto">
          <a:xfrm>
            <a:off x="1752600" y="215855"/>
            <a:ext cx="4572000" cy="638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graphing analysis questions on page U1-3 &amp; U1-4 in your Unit 1packets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you have a signed syllabus, please place it in the middle of your lab bench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46267875"/>
              </p:ext>
            </p:extLst>
          </p:nvPr>
        </p:nvGraphicFramePr>
        <p:xfrm>
          <a:off x="533400" y="304800"/>
          <a:ext cx="8229600" cy="546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4991100"/>
              </a:tblGrid>
              <a:tr h="1152071">
                <a:tc>
                  <a:txBody>
                    <a:bodyPr/>
                    <a:lstStyle/>
                    <a:p>
                      <a:r>
                        <a:rPr lang="en-US" sz="3500" b="1" u="sng" dirty="0" smtClean="0"/>
                        <a:t>Steps</a:t>
                      </a:r>
                      <a:endParaRPr lang="en-US" sz="35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1" u="sng" dirty="0" smtClean="0"/>
                        <a:t>Key Things to</a:t>
                      </a:r>
                      <a:r>
                        <a:rPr lang="en-US" sz="3500" b="1" u="sng" baseline="0" dirty="0" smtClean="0"/>
                        <a:t> Remember</a:t>
                      </a:r>
                      <a:endParaRPr lang="en-US" sz="3500" b="1" u="sng" dirty="0"/>
                    </a:p>
                  </a:txBody>
                  <a:tcPr/>
                </a:tc>
              </a:tr>
              <a:tr h="6622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Ask a Question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Must be </a:t>
                      </a:r>
                      <a:r>
                        <a:rPr lang="en-US" b="1" u="sng" dirty="0" smtClean="0"/>
                        <a:t>specific</a:t>
                      </a:r>
                      <a:r>
                        <a:rPr lang="en-US" b="1" u="none" baseline="0" dirty="0" smtClean="0"/>
                        <a:t> &amp; </a:t>
                      </a:r>
                      <a:r>
                        <a:rPr lang="en-US" b="1" u="sng" baseline="0" dirty="0" smtClean="0"/>
                        <a:t>clear</a:t>
                      </a:r>
                      <a:endParaRPr lang="en-US" b="1" dirty="0"/>
                    </a:p>
                  </a:txBody>
                  <a:tcPr/>
                </a:tc>
              </a:tr>
              <a:tr h="1480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Background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Gather </a:t>
                      </a:r>
                      <a:r>
                        <a:rPr lang="en-US" b="1" i="0" u="sng" dirty="0" smtClean="0"/>
                        <a:t>information</a:t>
                      </a:r>
                      <a:endParaRPr lang="en-US" b="1" i="0" u="none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i="0" u="none" baseline="0" dirty="0" smtClean="0"/>
                        <a:t>Observations ( FACTS only)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i="0" u="none" baseline="0" dirty="0" smtClean="0"/>
                        <a:t>Inferences (assumptions based on facts)</a:t>
                      </a:r>
                      <a:endParaRPr lang="en-US" b="1" dirty="0"/>
                    </a:p>
                  </a:txBody>
                  <a:tcPr/>
                </a:tc>
              </a:tr>
              <a:tr h="6622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Predict</a:t>
                      </a:r>
                      <a:r>
                        <a:rPr lang="en-US" b="1" u="none" baseline="0" dirty="0" smtClean="0"/>
                        <a:t> an outcome</a:t>
                      </a:r>
                    </a:p>
                    <a:p>
                      <a:endParaRPr lang="en-US" b="1" u="none" baseline="0" dirty="0" smtClean="0"/>
                    </a:p>
                    <a:p>
                      <a:r>
                        <a:rPr lang="en-US" b="1" u="none" baseline="0" dirty="0" smtClean="0"/>
                        <a:t>If (independent), then ( dependent).</a:t>
                      </a:r>
                      <a:endParaRPr lang="en-US" b="1" u="sng" dirty="0"/>
                    </a:p>
                  </a:txBody>
                  <a:tcPr/>
                </a:tc>
              </a:tr>
              <a:tr h="115207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Test your 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Collect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u="sng" baseline="0" dirty="0" smtClean="0"/>
                        <a:t>data</a:t>
                      </a:r>
                      <a:endParaRPr lang="en-US" b="1" dirty="0"/>
                    </a:p>
                  </a:txBody>
                  <a:tcPr/>
                </a:tc>
              </a:tr>
              <a:tr h="6622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Communicate your Results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none" dirty="0" smtClean="0"/>
                        <a:t>Analyze &amp; </a:t>
                      </a:r>
                      <a:r>
                        <a:rPr lang="en-US" b="1" u="sng" dirty="0" smtClean="0"/>
                        <a:t>Conclude</a:t>
                      </a:r>
                      <a:endParaRPr lang="en-US" b="1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5791200"/>
            <a:ext cx="86106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hypothesis that “survives” different experiments </a:t>
            </a:r>
            <a:br>
              <a:rPr lang="en-US" sz="2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2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with the same results, it becomes a Theory.</a:t>
            </a:r>
            <a:endParaRPr lang="en-US" sz="2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5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it Ourselves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t="18520" r="14644" b="10768"/>
          <a:stretch>
            <a:fillRect/>
          </a:stretch>
        </p:blipFill>
        <p:spPr bwMode="auto">
          <a:xfrm>
            <a:off x="2133600" y="152400"/>
            <a:ext cx="44958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1143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Ask a question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438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Background Research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514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Observation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Inference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990601"/>
            <a:ext cx="1905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Which Brand of paper towels is the most absorbent?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observation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7465"/>
            <a:ext cx="9372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A: Harding </a:t>
            </a:r>
            <a:r>
              <a:rPr lang="en-US" b="1" dirty="0">
                <a:solidFill>
                  <a:srgbClr val="FFC000"/>
                </a:solidFill>
              </a:rPr>
              <a:t>paper towels</a:t>
            </a:r>
            <a:r>
              <a:rPr lang="en-US" dirty="0"/>
              <a:t>: $2.50/roll	</a:t>
            </a:r>
            <a:r>
              <a:rPr lang="en-US" dirty="0" smtClean="0"/>
              <a:t>65.7 ft</a:t>
            </a:r>
            <a:r>
              <a:rPr lang="en-US" baseline="30000" dirty="0" smtClean="0"/>
              <a:t>2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B: Up &amp; Up Target</a:t>
            </a:r>
            <a:r>
              <a:rPr lang="en-US" dirty="0" smtClean="0"/>
              <a:t>: $0.97/roll		41.5 ft</a:t>
            </a:r>
            <a:r>
              <a:rPr lang="en-US" baseline="30000" dirty="0" smtClean="0"/>
              <a:t>2</a:t>
            </a:r>
          </a:p>
          <a:p>
            <a:r>
              <a:rPr lang="en-US" b="1" smtClean="0">
                <a:solidFill>
                  <a:schemeClr val="accent3"/>
                </a:solidFill>
              </a:rPr>
              <a:t>C: U-Line</a:t>
            </a:r>
            <a:r>
              <a:rPr lang="en-US" dirty="0" smtClean="0"/>
              <a:t>: $2.12/pack			</a:t>
            </a:r>
            <a:endParaRPr lang="en-US" baseline="30000" dirty="0" smtClean="0"/>
          </a:p>
          <a:p>
            <a:endParaRPr lang="en-US" b="1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02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It 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Step: Ask A question</a:t>
            </a:r>
          </a:p>
          <a:p>
            <a:pPr lvl="1"/>
            <a:r>
              <a:rPr lang="en-US" dirty="0" smtClean="0"/>
              <a:t>Which Brand of paper towels is the most absorbent</a:t>
            </a:r>
          </a:p>
          <a:p>
            <a:r>
              <a:rPr lang="en-US" dirty="0" smtClean="0"/>
              <a:t>Step: Background Research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68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It 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Step: Ask A question</a:t>
            </a:r>
          </a:p>
          <a:p>
            <a:pPr lvl="1"/>
            <a:r>
              <a:rPr lang="en-US" dirty="0" smtClean="0"/>
              <a:t>Which Brand of paper towels is the most absorbent</a:t>
            </a:r>
          </a:p>
          <a:p>
            <a:r>
              <a:rPr lang="en-US" dirty="0" smtClean="0"/>
              <a:t>Step: Background Research</a:t>
            </a:r>
          </a:p>
          <a:p>
            <a:pPr lvl="1"/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Inference</a:t>
            </a:r>
          </a:p>
          <a:p>
            <a:r>
              <a:rPr lang="en-US" dirty="0" smtClean="0"/>
              <a:t>Step:</a:t>
            </a:r>
          </a:p>
          <a:p>
            <a:r>
              <a:rPr lang="en-US" dirty="0" smtClean="0"/>
              <a:t>Step:</a:t>
            </a:r>
          </a:p>
          <a:p>
            <a:r>
              <a:rPr lang="en-US" dirty="0" smtClean="0"/>
              <a:t>Step: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63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20" t="6902" r="28627" b="46549"/>
          <a:stretch/>
        </p:blipFill>
        <p:spPr bwMode="auto">
          <a:xfrm>
            <a:off x="35859" y="570051"/>
            <a:ext cx="9108141" cy="62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1981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anipulated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0904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</a:rPr>
              <a:t>mount of sleep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733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Fatty diet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40055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time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1981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measured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048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Acne breakouts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733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How far a person can jump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438584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Plant growth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790700" y="5031373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DEPENDENT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59098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INDEPENDENT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490826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“</a:t>
            </a:r>
            <a:r>
              <a:rPr lang="en-US" sz="3200" b="1" dirty="0" smtClean="0">
                <a:solidFill>
                  <a:srgbClr val="0070C0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</a:rPr>
              <a:t> DEPENDS ON 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dirty="0" smtClean="0">
                <a:solidFill>
                  <a:schemeClr val="bg1"/>
                </a:solidFill>
              </a:rPr>
              <a:t>”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2230" y="574056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time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609600"/>
            <a:ext cx="762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U1-2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7572567"/>
              </p:ext>
            </p:extLst>
          </p:nvPr>
        </p:nvGraphicFramePr>
        <p:xfrm>
          <a:off x="0" y="304800"/>
          <a:ext cx="9144000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/>
              </a:tblGrid>
              <a:tr h="6400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PRACTICE:  Identify the independent and dependent variable in the examples below: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effectLst/>
                        </a:rPr>
                        <a:t>How does hydration (drinking enough fluids) affect an athlete’s performance? </a:t>
                      </a:r>
                      <a:endParaRPr lang="en-US" sz="3200" dirty="0">
                        <a:effectLst/>
                      </a:endParaRP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            IV:  </a:t>
                      </a:r>
                      <a:r>
                        <a:rPr lang="en-US" sz="2400" dirty="0" smtClean="0">
                          <a:effectLst/>
                        </a:rPr>
                        <a:t>______________               </a:t>
                      </a:r>
                      <a:r>
                        <a:rPr lang="en-US" sz="2400" dirty="0">
                          <a:effectLst/>
                        </a:rPr>
                        <a:t>DV: </a:t>
                      </a:r>
                      <a:r>
                        <a:rPr lang="en-US" sz="2400" dirty="0" smtClean="0">
                          <a:effectLst/>
                        </a:rPr>
                        <a:t>_____________</a:t>
                      </a:r>
                      <a:endParaRPr lang="en-US" sz="32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effectLst/>
                        </a:rPr>
                        <a:t>Does playing an instrument improve academic performance?</a:t>
                      </a:r>
                      <a:endParaRPr lang="en-US" sz="3200" dirty="0">
                        <a:effectLst/>
                      </a:endParaRP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            IV:  </a:t>
                      </a:r>
                      <a:r>
                        <a:rPr lang="en-US" sz="2400" dirty="0" smtClean="0">
                          <a:effectLst/>
                        </a:rPr>
                        <a:t>_____________               </a:t>
                      </a:r>
                      <a:r>
                        <a:rPr lang="en-US" sz="2400" dirty="0">
                          <a:effectLst/>
                        </a:rPr>
                        <a:t>DV:   </a:t>
                      </a:r>
                      <a:r>
                        <a:rPr lang="en-US" sz="2400" dirty="0" smtClean="0">
                          <a:effectLst/>
                        </a:rPr>
                        <a:t>_____________</a:t>
                      </a:r>
                      <a:endParaRPr lang="en-US" sz="32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effectLst/>
                        </a:rPr>
                        <a:t>Does sex education in schools decrease the spread of sexually transmitted diseases? </a:t>
                      </a:r>
                      <a:endParaRPr lang="en-US" sz="3200" dirty="0">
                        <a:effectLst/>
                      </a:endParaRP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           IV:   </a:t>
                      </a:r>
                      <a:r>
                        <a:rPr lang="en-US" sz="2400" dirty="0" smtClean="0">
                          <a:effectLst/>
                        </a:rPr>
                        <a:t>______________               </a:t>
                      </a:r>
                      <a:r>
                        <a:rPr lang="en-US" sz="2400" dirty="0">
                          <a:effectLst/>
                        </a:rPr>
                        <a:t>DV:  </a:t>
                      </a:r>
                      <a:r>
                        <a:rPr lang="en-US" sz="2400" dirty="0" smtClean="0">
                          <a:effectLst/>
                        </a:rPr>
                        <a:t>_____________</a:t>
                      </a:r>
                      <a:endParaRPr lang="en-US" sz="32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effectLst/>
                        </a:rPr>
                        <a:t>Is there a relationship between socio-economic status and obesity? </a:t>
                      </a:r>
                      <a:endParaRPr lang="en-US" sz="3200" dirty="0">
                        <a:effectLst/>
                      </a:endParaRP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           IV:  </a:t>
                      </a:r>
                      <a:r>
                        <a:rPr lang="en-US" sz="2400" dirty="0" smtClean="0">
                          <a:effectLst/>
                        </a:rPr>
                        <a:t>_______________              </a:t>
                      </a:r>
                      <a:r>
                        <a:rPr lang="en-US" sz="2400" dirty="0">
                          <a:effectLst/>
                        </a:rPr>
                        <a:t>DV:  </a:t>
                      </a:r>
                      <a:r>
                        <a:rPr lang="en-US" sz="2400" dirty="0" smtClean="0">
                          <a:effectLst/>
                        </a:rPr>
                        <a:t>_____________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rgbClr val="FFC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 min</a:t>
                      </a:r>
                      <a:endParaRPr lang="en-US" sz="6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64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2475" y="3858419"/>
            <a:ext cx="19050" cy="9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5" y="457200"/>
            <a:ext cx="3747560" cy="2810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05" y="457200"/>
            <a:ext cx="3932765" cy="2949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0" y="3690938"/>
            <a:ext cx="3584574" cy="2688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25" y="2227462"/>
            <a:ext cx="3142031" cy="2080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90938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76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Control and Experimental Groups 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92D050"/>
                </a:solidFill>
                <a:latin typeface="+mj-lt"/>
              </a:rPr>
              <a:t>Experimental</a:t>
            </a:r>
            <a:r>
              <a:rPr lang="en-US" dirty="0" smtClean="0"/>
              <a:t>: the group that gets the experimental treatment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92D050"/>
                </a:solidFill>
                <a:latin typeface="+mj-lt"/>
              </a:rPr>
              <a:t>Control</a:t>
            </a:r>
            <a:r>
              <a:rPr lang="en-US" dirty="0" smtClean="0"/>
              <a:t>: the group you do nothing to</a:t>
            </a:r>
            <a:endParaRPr lang="en-US" dirty="0"/>
          </a:p>
        </p:txBody>
      </p:sp>
      <p:pic>
        <p:nvPicPr>
          <p:cNvPr id="5122" name="Picture 2" descr="C:\tempie\Temporary Internet Files\Content.IE5\S780OZ1R\MC9003970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2209800" cy="22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5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07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Let’s try it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30" t="22380" r="28627" b="24683"/>
          <a:stretch/>
        </p:blipFill>
        <p:spPr bwMode="auto">
          <a:xfrm>
            <a:off x="8965" y="838199"/>
            <a:ext cx="9135035" cy="610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23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69" t="18405" r="21046" b="7556"/>
          <a:stretch/>
        </p:blipFill>
        <p:spPr bwMode="auto">
          <a:xfrm>
            <a:off x="228600" y="-13448"/>
            <a:ext cx="8610600" cy="69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457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Change over time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485145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Relationship/correlation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5476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% of whole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69183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Comparison (single event)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3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99" t="30327" r="21700" b="29516"/>
          <a:stretch/>
        </p:blipFill>
        <p:spPr bwMode="auto">
          <a:xfrm>
            <a:off x="0" y="533400"/>
            <a:ext cx="927973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31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</a:rPr>
              <a:t>Graphing Analysis</a:t>
            </a:r>
            <a:endParaRPr lang="en-US" sz="6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Complete the graphing analysis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7  min.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072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92D050"/>
                </a:solidFill>
              </a:rPr>
              <a:t>Do Now</a:t>
            </a:r>
            <a:endParaRPr lang="en-US" sz="6600" b="1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172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Place your homework on your desk:</a:t>
            </a:r>
            <a:endParaRPr lang="en-US" sz="3600" dirty="0" smtClean="0"/>
          </a:p>
          <a:p>
            <a:pPr marL="40005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- Signed Syllabus</a:t>
            </a:r>
          </a:p>
          <a:p>
            <a:pPr marL="400050" lvl="1" indent="0">
              <a:buNone/>
            </a:pPr>
            <a:endParaRPr lang="en-US" sz="3600" dirty="0" smtClean="0"/>
          </a:p>
          <a:p>
            <a:pPr marL="400050" lvl="1" indent="0">
              <a:buNone/>
            </a:pPr>
            <a:r>
              <a:rPr lang="en-US" sz="3600" i="1" dirty="0" smtClean="0"/>
              <a:t>On your Do Now Sheet:</a:t>
            </a:r>
          </a:p>
          <a:p>
            <a:pPr marL="400050" lvl="1" indent="0">
              <a:buNone/>
            </a:pPr>
            <a:r>
              <a:rPr lang="en-US" sz="3600" dirty="0" smtClean="0"/>
              <a:t>2. What is the </a:t>
            </a:r>
            <a:r>
              <a:rPr lang="en-US" sz="3600" b="1" dirty="0" smtClean="0"/>
              <a:t>difference</a:t>
            </a:r>
            <a:r>
              <a:rPr lang="en-US" sz="3600" dirty="0" smtClean="0"/>
              <a:t> between an </a:t>
            </a:r>
            <a:r>
              <a:rPr lang="en-US" sz="3600" b="1" dirty="0" smtClean="0"/>
              <a:t>independent </a:t>
            </a:r>
            <a:r>
              <a:rPr lang="en-US" sz="3600" dirty="0" smtClean="0"/>
              <a:t>variable and a </a:t>
            </a:r>
            <a:r>
              <a:rPr lang="en-US" sz="3600" b="1" dirty="0" smtClean="0"/>
              <a:t>dependent </a:t>
            </a:r>
            <a:r>
              <a:rPr lang="en-US" sz="3600" dirty="0" smtClean="0"/>
              <a:t>variable?</a:t>
            </a:r>
          </a:p>
          <a:p>
            <a:pPr marL="400050" lvl="1" indent="0">
              <a:buNone/>
            </a:pPr>
            <a:endParaRPr lang="en-US" sz="3600" dirty="0" smtClean="0"/>
          </a:p>
          <a:p>
            <a:pPr marL="400050" lvl="1" indent="0">
              <a:buNone/>
            </a:pPr>
            <a:r>
              <a:rPr lang="en-US" sz="3600" dirty="0" smtClean="0"/>
              <a:t>3. What is the </a:t>
            </a:r>
            <a:r>
              <a:rPr lang="en-US" sz="3600" b="1" dirty="0" smtClean="0"/>
              <a:t>difference</a:t>
            </a:r>
            <a:r>
              <a:rPr lang="en-US" sz="3600" dirty="0" smtClean="0"/>
              <a:t> between an </a:t>
            </a:r>
            <a:r>
              <a:rPr lang="en-US" sz="3600" b="1" dirty="0" smtClean="0"/>
              <a:t>experimental </a:t>
            </a:r>
            <a:r>
              <a:rPr lang="en-US" sz="3600" dirty="0" smtClean="0"/>
              <a:t>group and a </a:t>
            </a:r>
            <a:r>
              <a:rPr lang="en-US" sz="3600" b="1" dirty="0" smtClean="0"/>
              <a:t>control</a:t>
            </a:r>
            <a:r>
              <a:rPr lang="en-US" sz="3600" dirty="0" smtClean="0"/>
              <a:t> group?</a:t>
            </a:r>
          </a:p>
          <a:p>
            <a:pPr marL="400050" lvl="1" indent="0">
              <a:buNone/>
            </a:pPr>
            <a:endParaRPr lang="en-US" sz="3600" dirty="0" smtClean="0"/>
          </a:p>
          <a:p>
            <a:pPr marL="742950" indent="-742950">
              <a:buNone/>
            </a:pPr>
            <a:r>
              <a:rPr lang="en-US" sz="4000" dirty="0" smtClean="0"/>
              <a:t>4. </a:t>
            </a:r>
            <a:r>
              <a:rPr lang="en-US" sz="3900" dirty="0" smtClean="0"/>
              <a:t>Classify the following items as living or non-living</a:t>
            </a:r>
          </a:p>
          <a:p>
            <a:pPr marL="1314450" lvl="1" indent="0">
              <a:buNone/>
            </a:pPr>
            <a:r>
              <a:rPr lang="en-US" sz="2600" dirty="0"/>
              <a:t>	</a:t>
            </a:r>
            <a:r>
              <a:rPr lang="en-US" sz="3000" b="1" dirty="0" smtClean="0"/>
              <a:t>river		house		flower</a:t>
            </a:r>
          </a:p>
          <a:p>
            <a:pPr marL="1314450" lvl="1" indent="0"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snail		desk		clouds</a:t>
            </a:r>
          </a:p>
          <a:p>
            <a:pPr marL="1314450" lvl="1" indent="0"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dog		car		metal</a:t>
            </a:r>
          </a:p>
          <a:p>
            <a:pPr marL="1314450" lvl="1" indent="0"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candle	cat		human</a:t>
            </a:r>
            <a:r>
              <a:rPr lang="en-US" sz="2600" b="1" dirty="0" smtClean="0"/>
              <a:t>	</a:t>
            </a:r>
          </a:p>
          <a:p>
            <a:pPr marL="400050" lvl="1" indent="0">
              <a:buNone/>
            </a:pPr>
            <a:r>
              <a:rPr lang="en-US" sz="2600" dirty="0"/>
              <a:t>	</a:t>
            </a:r>
            <a:endParaRPr lang="en-US" sz="3900" dirty="0"/>
          </a:p>
        </p:txBody>
      </p:sp>
    </p:spTree>
    <p:extLst>
      <p:ext uri="{BB962C8B-B14F-4D97-AF65-F5344CB8AC3E}">
        <p14:creationId xmlns="" xmlns:p14="http://schemas.microsoft.com/office/powerpoint/2010/main" val="35930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 Towel Absorbency Lab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93" t="21887" r="12119" b="17503"/>
          <a:stretch>
            <a:fillRect/>
          </a:stretch>
        </p:blipFill>
        <p:spPr bwMode="auto">
          <a:xfrm>
            <a:off x="558800" y="1676400"/>
            <a:ext cx="800523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 Towel Absorbency Lab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 and your lab groups will be testing the absorbency of paper towels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SCIENTIFIC METHOD: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3"/>
                </a:solidFill>
                <a:latin typeface="Cambria" pitchFamily="18" charset="0"/>
              </a:rPr>
              <a:t>Question</a:t>
            </a:r>
            <a:r>
              <a:rPr lang="en-US" dirty="0"/>
              <a:t>: Which brand of paper towels is the most absorbent?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3"/>
                </a:solidFill>
                <a:latin typeface="Cambria" pitchFamily="18" charset="0"/>
              </a:rPr>
              <a:t>Observe</a:t>
            </a:r>
            <a:r>
              <a:rPr lang="en-US" dirty="0" smtClean="0"/>
              <a:t>: Some paper towel brands absorb more water than other brands.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3"/>
                </a:solidFill>
                <a:latin typeface="Cambria" pitchFamily="18" charset="0"/>
              </a:rPr>
              <a:t>Hypothesis</a:t>
            </a:r>
            <a:r>
              <a:rPr lang="en-US" dirty="0" smtClean="0"/>
              <a:t>: If a brand of paper towels is more expensive, then it will soak up more water.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32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50 mL graduated cylinder</a:t>
            </a:r>
          </a:p>
          <a:p>
            <a:pPr marL="0" indent="0">
              <a:buNone/>
            </a:pPr>
            <a:r>
              <a:rPr lang="en-US" dirty="0" smtClean="0"/>
              <a:t>100 mL beaker</a:t>
            </a:r>
          </a:p>
          <a:p>
            <a:pPr marL="0" indent="0">
              <a:buNone/>
            </a:pPr>
            <a:r>
              <a:rPr lang="en-US" dirty="0" smtClean="0"/>
              <a:t>3 Brands of paper towels</a:t>
            </a:r>
          </a:p>
          <a:p>
            <a:pPr marL="0" indent="0">
              <a:buNone/>
            </a:pPr>
            <a:r>
              <a:rPr lang="en-US" dirty="0" smtClean="0"/>
              <a:t>Tap water</a:t>
            </a:r>
          </a:p>
          <a:p>
            <a:pPr marL="0" indent="0">
              <a:buNone/>
            </a:pPr>
            <a:r>
              <a:rPr lang="en-US" dirty="0" smtClean="0"/>
              <a:t>Ruler</a:t>
            </a:r>
          </a:p>
          <a:p>
            <a:pPr marL="0" indent="0">
              <a:buNone/>
            </a:pPr>
            <a:r>
              <a:rPr lang="en-US" dirty="0" smtClean="0"/>
              <a:t>Scissors</a:t>
            </a:r>
            <a:endParaRPr lang="en-US" dirty="0"/>
          </a:p>
        </p:txBody>
      </p:sp>
      <p:pic>
        <p:nvPicPr>
          <p:cNvPr id="2050" name="Picture 2" descr="http://www.isolabgmbh.com/resim/urun/buyuk/44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1013"/>
            <a:ext cx="3632811" cy="241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umboldtmfg.com/images/products/large/H-4915.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816"/>
            <a:ext cx="2090642" cy="40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3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Meniscus</a:t>
            </a:r>
            <a:endParaRPr lang="en-US" b="1" dirty="0"/>
          </a:p>
        </p:txBody>
      </p:sp>
      <p:pic>
        <p:nvPicPr>
          <p:cNvPr id="3074" name="Picture 2" descr="http://jchemed.chem.wisc.edu/JCESoft/Programs/CPL/Sample/modules/gradcyl/pic/07424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8" y="1371600"/>
            <a:ext cx="3612092" cy="270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colespatiale.com/tutoriels/volume/menis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58" y="1380067"/>
            <a:ext cx="4480693" cy="31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708" y="47244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Get on eye level with the meniscus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Read from the bottom of the meniscus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765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0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0"/>
            <a:ext cx="5105400" cy="3403600"/>
          </a:xfrm>
          <a:prstGeom prst="rect">
            <a:avLst/>
          </a:prstGeom>
        </p:spPr>
      </p:pic>
      <p:pic>
        <p:nvPicPr>
          <p:cNvPr id="6" name="Picture 5" descr="phot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2438400" cy="3657600"/>
          </a:xfrm>
          <a:prstGeom prst="rect">
            <a:avLst/>
          </a:prstGeom>
        </p:spPr>
      </p:pic>
      <p:pic>
        <p:nvPicPr>
          <p:cNvPr id="7" name="Picture 6" descr="phot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895600"/>
            <a:ext cx="2794000" cy="3810000"/>
          </a:xfrm>
          <a:prstGeom prst="rect">
            <a:avLst/>
          </a:prstGeom>
        </p:spPr>
      </p:pic>
      <p:pic>
        <p:nvPicPr>
          <p:cNvPr id="4" name="Content Placeholder 3" descr="skydiving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657601" y="2971800"/>
            <a:ext cx="5486399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 Towel Brands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Bounty</a:t>
            </a:r>
            <a:r>
              <a:rPr lang="en-US" dirty="0" smtClean="0"/>
              <a:t>: $2.12/roll				55.6 ft</a:t>
            </a:r>
            <a:r>
              <a:rPr lang="en-US" baseline="30000" dirty="0" smtClean="0"/>
              <a:t>2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Great Value</a:t>
            </a:r>
            <a:r>
              <a:rPr lang="en-US" dirty="0" smtClean="0"/>
              <a:t>: $1.49/roll			41.5 ft</a:t>
            </a:r>
            <a:r>
              <a:rPr lang="en-US" baseline="30000" dirty="0" smtClean="0"/>
              <a:t>2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Harding paper towels</a:t>
            </a:r>
            <a:r>
              <a:rPr lang="en-US" dirty="0" smtClean="0"/>
              <a:t>: $2.50/roll		65.7 ft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 algn="ctr">
              <a:buNone/>
            </a:pPr>
            <a:r>
              <a:rPr lang="en-US" dirty="0" smtClean="0"/>
              <a:t>Complete the lab with your group and be sure to graph your data and answer all questions in the conclusion section.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99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246247"/>
                </a:solidFill>
              </a:rPr>
              <a:t>Lab Report</a:t>
            </a:r>
            <a:endParaRPr lang="en-US" sz="6600" dirty="0">
              <a:solidFill>
                <a:srgbClr val="24624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1837"/>
            <a:ext cx="9144000" cy="432735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1 for each partnership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92D050"/>
                </a:solidFill>
              </a:rPr>
              <a:t>You </a:t>
            </a:r>
            <a:r>
              <a:rPr lang="en-US" u="sng" dirty="0" smtClean="0">
                <a:solidFill>
                  <a:srgbClr val="92D050"/>
                </a:solidFill>
              </a:rPr>
              <a:t>MUST</a:t>
            </a:r>
            <a:r>
              <a:rPr lang="en-US" dirty="0" smtClean="0">
                <a:solidFill>
                  <a:srgbClr val="92D050"/>
                </a:solidFill>
              </a:rPr>
              <a:t> follow the template to get full credit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3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Define </a:t>
            </a:r>
            <a:r>
              <a:rPr lang="en-US" b="1" dirty="0" err="1" smtClean="0"/>
              <a:t>abiotic</a:t>
            </a:r>
            <a:r>
              <a:rPr lang="en-US" b="1" dirty="0" smtClean="0"/>
              <a:t> </a:t>
            </a:r>
            <a:r>
              <a:rPr lang="en-US" dirty="0" smtClean="0"/>
              <a:t>factors. Give 2 examples.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</a:t>
            </a:r>
            <a:r>
              <a:rPr lang="en-US" b="1" dirty="0" smtClean="0"/>
              <a:t>biotic </a:t>
            </a:r>
            <a:r>
              <a:rPr lang="en-US" dirty="0" smtClean="0"/>
              <a:t>factors. Give 2 examples.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</a:t>
            </a:r>
            <a:r>
              <a:rPr lang="en-US" b="1" dirty="0" smtClean="0"/>
              <a:t>biology?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938" t="19792" r="12500" b="10417"/>
          <a:stretch>
            <a:fillRect/>
          </a:stretch>
        </p:blipFill>
        <p:spPr bwMode="auto">
          <a:xfrm>
            <a:off x="609600" y="1267408"/>
            <a:ext cx="7772400" cy="53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ame 8"/>
          <p:cNvSpPr/>
          <p:nvPr/>
        </p:nvSpPr>
        <p:spPr>
          <a:xfrm>
            <a:off x="7086600" y="1143000"/>
            <a:ext cx="1295400" cy="76200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0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C000"/>
                </a:solidFill>
                <a:latin typeface="Garamond" pitchFamily="18" charset="0"/>
              </a:rPr>
              <a:t>What is Biology?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800" smtClean="0"/>
              <a:t>Biology is the study of </a:t>
            </a:r>
            <a:r>
              <a:rPr lang="en-US" sz="4800" u="sng" smtClean="0"/>
              <a:t>life</a:t>
            </a:r>
            <a:r>
              <a:rPr lang="en-US" sz="4800" smtClean="0"/>
              <a:t>!</a:t>
            </a:r>
          </a:p>
        </p:txBody>
      </p:sp>
      <p:pic>
        <p:nvPicPr>
          <p:cNvPr id="15365" name="Picture 5" descr="http://www.biology.colostate.edu/wp-content/themes/nat-sci-dept/images/slider/Biology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18545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tempie\Temporary Internet Files\Content.IE5\DFG6KJKC\MC9003561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91354"/>
            <a:ext cx="2313865" cy="16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tempie\Temporary Internet Files\Content.IE5\PS7HJG5O\MC9004175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50210"/>
            <a:ext cx="1790395" cy="12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tempie\Temporary Internet Files\Content.IE5\ERSYNC20\MC9000843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59" y="-76200"/>
            <a:ext cx="201064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tempie\Temporary Internet Files\Content.IE5\JAM8P8PO\MC9003469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34786"/>
            <a:ext cx="1809598" cy="10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tempie\Temporary Internet Files\Content.IE5\ERSYNC20\MC900438041[1]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95" b="16311"/>
          <a:stretch/>
        </p:blipFill>
        <p:spPr bwMode="auto">
          <a:xfrm>
            <a:off x="4038600" y="3188970"/>
            <a:ext cx="2743200" cy="20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C:\tempie\Temporary Internet Files\Content.IE5\PS7HJG5O\MC90044601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79" y="2680868"/>
            <a:ext cx="1677025" cy="16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C:\tempie\Temporary Internet Files\Content.IE5\DFG6KJKC\MC90041742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99588"/>
            <a:ext cx="2476089" cy="25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4187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92D050"/>
                </a:solidFill>
                <a:latin typeface="Garamond" pitchFamily="18" charset="0"/>
              </a:rPr>
              <a:t>Why am I taking this class?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55" t="34093" r="16470" b="53568"/>
          <a:stretch>
            <a:fillRect/>
          </a:stretch>
        </p:blipFill>
        <p:spPr bwMode="auto">
          <a:xfrm>
            <a:off x="53975" y="1143000"/>
            <a:ext cx="90900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1314450"/>
            <a:ext cx="181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understanding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1306513"/>
            <a:ext cx="77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body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1535113"/>
            <a:ext cx="1203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diligently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56138" y="1547813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EOC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92D050"/>
                </a:solidFill>
                <a:latin typeface="Garamond" pitchFamily="18" charset="0"/>
              </a:rPr>
              <a:t>Abiotic/Biotic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07" t="48137" r="16582" b="35725"/>
          <a:stretch>
            <a:fillRect/>
          </a:stretch>
        </p:blipFill>
        <p:spPr bwMode="auto">
          <a:xfrm>
            <a:off x="34925" y="1600200"/>
            <a:ext cx="9109075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23622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LIVING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2601913"/>
            <a:ext cx="157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NON-LIVING</a:t>
            </a:r>
          </a:p>
        </p:txBody>
      </p:sp>
      <p:pic>
        <p:nvPicPr>
          <p:cNvPr id="17415" name="Picture 3" descr="C:\tempie\Temporary Internet Files\Content.IE5\ZDGM3YEZ\MC9003914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324225"/>
            <a:ext cx="2311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C:\tempie\Temporary Internet Files\Content.IE5\WOJA3TCH\MC9004402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835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75" t="32628" r="7320" b="12994"/>
          <a:stretch/>
        </p:blipFill>
        <p:spPr bwMode="auto">
          <a:xfrm>
            <a:off x="17928" y="376517"/>
            <a:ext cx="9161103" cy="647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ame 1"/>
          <p:cNvSpPr/>
          <p:nvPr/>
        </p:nvSpPr>
        <p:spPr>
          <a:xfrm>
            <a:off x="-76200" y="300317"/>
            <a:ext cx="7162800" cy="1833283"/>
          </a:xfrm>
          <a:prstGeom prst="frame">
            <a:avLst>
              <a:gd name="adj1" fmla="val 5642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34979"/>
            <a:ext cx="685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Simmons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Group Activity Procedure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et Along: We will not argue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espect All: We will listen to everyone’s opinions and not judge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n task behavior: We will do our job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se Quiet voices: Only your group can hear you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articipate: Do your part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tay in your group: Raise your hand and I’ll come to you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59317" y="6400800"/>
            <a:ext cx="245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</a:t>
            </a:r>
            <a:r>
              <a:rPr lang="en-US" dirty="0"/>
              <a:t>V</a:t>
            </a:r>
            <a:r>
              <a:rPr lang="en-US" dirty="0" smtClean="0"/>
              <a:t>olume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07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75" t="32628" r="7320" b="12994"/>
          <a:stretch/>
        </p:blipFill>
        <p:spPr bwMode="auto">
          <a:xfrm>
            <a:off x="17928" y="376517"/>
            <a:ext cx="9161103" cy="647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ame 1"/>
          <p:cNvSpPr/>
          <p:nvPr/>
        </p:nvSpPr>
        <p:spPr>
          <a:xfrm>
            <a:off x="-76200" y="300317"/>
            <a:ext cx="7162800" cy="1833283"/>
          </a:xfrm>
          <a:prstGeom prst="frame">
            <a:avLst>
              <a:gd name="adj1" fmla="val 5642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34979"/>
            <a:ext cx="762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Simmons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8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overview of procedures</a:t>
            </a:r>
          </a:p>
          <a:p>
            <a:r>
              <a:rPr lang="en-US" dirty="0" smtClean="0"/>
              <a:t>Class Tour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60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C000"/>
                </a:solidFill>
                <a:latin typeface="Garamond" pitchFamily="18" charset="0"/>
              </a:rPr>
              <a:t>Making Observations</a:t>
            </a:r>
            <a:endParaRPr lang="en-US" sz="6600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3437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What do you observe about the object?!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4605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90" t="25161" r="28205" b="15556"/>
          <a:stretch/>
        </p:blipFill>
        <p:spPr bwMode="auto">
          <a:xfrm>
            <a:off x="1066800" y="228600"/>
            <a:ext cx="7584832" cy="645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5980" y="838198"/>
            <a:ext cx="1981200" cy="5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2 in. wide</a:t>
            </a:r>
            <a:endParaRPr lang="en-US" sz="11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41470" y="838199"/>
            <a:ext cx="1981200" cy="5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round</a:t>
            </a:r>
            <a:endParaRPr lang="en-US" sz="11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55080" y="838200"/>
            <a:ext cx="1981200" cy="5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Abiotic</a:t>
            </a:r>
            <a:endParaRPr lang="en-US" sz="14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7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Announcements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materials by </a:t>
            </a:r>
            <a:r>
              <a:rPr lang="en-US" b="1" dirty="0" smtClean="0"/>
              <a:t>Wednesday!	</a:t>
            </a:r>
          </a:p>
          <a:p>
            <a:pPr lvl="1"/>
            <a:r>
              <a:rPr lang="en-US" b="1" dirty="0" smtClean="0"/>
              <a:t>1 ½” – 2” 3-ring binder</a:t>
            </a:r>
          </a:p>
          <a:p>
            <a:pPr lvl="1"/>
            <a:r>
              <a:rPr lang="en-US" b="1" dirty="0" smtClean="0"/>
              <a:t>Dividers</a:t>
            </a:r>
          </a:p>
          <a:p>
            <a:pPr lvl="1"/>
            <a:r>
              <a:rPr lang="en-US" b="1" dirty="0" smtClean="0"/>
              <a:t>Composition/Spiral Notebook</a:t>
            </a:r>
          </a:p>
          <a:p>
            <a:pPr marL="0" indent="0"/>
            <a:r>
              <a:rPr lang="en-US" dirty="0" smtClean="0"/>
              <a:t> If you foresee a problem with obtaining these materials, please come see me!</a:t>
            </a:r>
          </a:p>
          <a:p>
            <a:r>
              <a:rPr lang="en-US" dirty="0" smtClean="0"/>
              <a:t>Quiz on Friday!</a:t>
            </a:r>
          </a:p>
          <a:p>
            <a:r>
              <a:rPr lang="en-US" dirty="0" smtClean="0"/>
              <a:t>Procedures review!</a:t>
            </a:r>
          </a:p>
        </p:txBody>
      </p:sp>
    </p:spTree>
    <p:extLst>
      <p:ext uri="{BB962C8B-B14F-4D97-AF65-F5344CB8AC3E}">
        <p14:creationId xmlns="" xmlns:p14="http://schemas.microsoft.com/office/powerpoint/2010/main" val="5514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What Makes something Biotic?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0050" y="1676401"/>
            <a:ext cx="8763000" cy="1523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0" indent="-1485900">
              <a:buFont typeface="Arial" pitchFamily="34" charset="0"/>
              <a:buNone/>
            </a:pPr>
            <a:r>
              <a:rPr lang="en-US" b="1" dirty="0" smtClean="0">
                <a:solidFill>
                  <a:srgbClr val="92D050"/>
                </a:solidFill>
              </a:rPr>
              <a:t>Step 1</a:t>
            </a:r>
            <a:r>
              <a:rPr lang="en-US" dirty="0" smtClean="0"/>
              <a:t>: what makes something “living” (what qualities do they have to have?)</a:t>
            </a:r>
          </a:p>
          <a:p>
            <a:pPr marL="1485900" indent="-1485900">
              <a:buFont typeface="Arial" pitchFamily="34" charset="0"/>
              <a:buNone/>
            </a:pPr>
            <a:r>
              <a:rPr lang="en-US" dirty="0" smtClean="0"/>
              <a:t>				</a:t>
            </a:r>
            <a:r>
              <a:rPr lang="en-US" b="1" dirty="0" smtClean="0">
                <a:solidFill>
                  <a:srgbClr val="00B0F0"/>
                </a:solidFill>
              </a:rPr>
              <a:t>5 minutes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3124201"/>
            <a:ext cx="8763000" cy="914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0" indent="-1485900">
              <a:buFont typeface="Arial" pitchFamily="34" charset="0"/>
              <a:buNone/>
            </a:pPr>
            <a:r>
              <a:rPr lang="en-US" b="1" dirty="0" smtClean="0">
                <a:solidFill>
                  <a:srgbClr val="92D050"/>
                </a:solidFill>
              </a:rPr>
              <a:t>Step 2</a:t>
            </a:r>
            <a:r>
              <a:rPr lang="en-US" dirty="0" smtClean="0"/>
              <a:t>: Class consensus – what do we think!?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6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838200"/>
            <a:ext cx="89915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latin typeface="Century Gothic" pitchFamily="34" charset="0"/>
              </a:rPr>
              <a:t>S</a:t>
            </a:r>
            <a:r>
              <a:rPr lang="en-US" sz="4400" b="1" dirty="0" smtClean="0">
                <a:latin typeface="Century Gothic" pitchFamily="34" charset="0"/>
              </a:rPr>
              <a:t>ynthesis</a:t>
            </a:r>
            <a:endParaRPr lang="en-US" sz="4400" b="1" dirty="0">
              <a:latin typeface="Century Gothic" pitchFamily="34" charset="0"/>
            </a:endParaRPr>
          </a:p>
          <a:p>
            <a:r>
              <a:rPr lang="en-US" sz="4400" b="1" dirty="0">
                <a:latin typeface="Century Gothic" pitchFamily="34" charset="0"/>
              </a:rPr>
              <a:t> </a:t>
            </a:r>
            <a:r>
              <a:rPr lang="en-US" sz="4400" b="1" dirty="0" smtClean="0">
                <a:latin typeface="Century Gothic" pitchFamily="34" charset="0"/>
              </a:rPr>
              <a:t>   </a:t>
            </a:r>
            <a:r>
              <a:rPr lang="en-US" sz="4800" b="1" dirty="0" smtClean="0">
                <a:solidFill>
                  <a:srgbClr val="92D050"/>
                </a:solidFill>
                <a:latin typeface="Century Gothic" pitchFamily="34" charset="0"/>
              </a:rPr>
              <a:t>T</a:t>
            </a:r>
            <a:r>
              <a:rPr lang="en-US" sz="4400" b="1" dirty="0" smtClean="0">
                <a:latin typeface="Century Gothic" pitchFamily="34" charset="0"/>
              </a:rPr>
              <a:t>ransport</a:t>
            </a:r>
            <a:endParaRPr lang="en-US" sz="4400" b="1" dirty="0">
              <a:latin typeface="Century Gothic" pitchFamily="34" charset="0"/>
            </a:endParaRPr>
          </a:p>
          <a:p>
            <a:r>
              <a:rPr lang="en-US" sz="4400" b="1" dirty="0" smtClean="0">
                <a:latin typeface="Century Gothic" pitchFamily="34" charset="0"/>
              </a:rPr>
              <a:t>	   </a:t>
            </a:r>
            <a:r>
              <a:rPr lang="en-US" sz="4800" b="1" dirty="0" smtClean="0">
                <a:solidFill>
                  <a:srgbClr val="92D050"/>
                </a:solidFill>
                <a:latin typeface="Century Gothic" pitchFamily="34" charset="0"/>
              </a:rPr>
              <a:t>E</a:t>
            </a:r>
            <a:r>
              <a:rPr lang="en-US" sz="4400" b="1" dirty="0" smtClean="0">
                <a:latin typeface="Century Gothic" pitchFamily="34" charset="0"/>
              </a:rPr>
              <a:t>xcretion</a:t>
            </a:r>
            <a:endParaRPr lang="en-US" sz="4400" b="1" dirty="0">
              <a:latin typeface="Century Gothic" pitchFamily="34" charset="0"/>
            </a:endParaRPr>
          </a:p>
          <a:p>
            <a:r>
              <a:rPr lang="en-US" sz="4400" b="1" dirty="0" smtClean="0">
                <a:latin typeface="Century Gothic" pitchFamily="34" charset="0"/>
              </a:rPr>
              <a:t>		 </a:t>
            </a:r>
            <a:r>
              <a:rPr lang="en-US" sz="4800" b="1" dirty="0" smtClean="0">
                <a:solidFill>
                  <a:srgbClr val="92D050"/>
                </a:solidFill>
                <a:latin typeface="Century Gothic" pitchFamily="34" charset="0"/>
              </a:rPr>
              <a:t>R</a:t>
            </a:r>
            <a:r>
              <a:rPr lang="en-US" sz="4400" b="1" dirty="0" smtClean="0">
                <a:latin typeface="Century Gothic" pitchFamily="34" charset="0"/>
              </a:rPr>
              <a:t>egulation</a:t>
            </a:r>
            <a:endParaRPr lang="en-US" sz="4400" b="1" dirty="0">
              <a:latin typeface="Century Gothic" pitchFamily="34" charset="0"/>
            </a:endParaRPr>
          </a:p>
          <a:p>
            <a:r>
              <a:rPr lang="en-US" sz="4400" b="1" dirty="0" smtClean="0">
                <a:latin typeface="Century Gothic" pitchFamily="34" charset="0"/>
              </a:rPr>
              <a:t>		      </a:t>
            </a:r>
            <a:r>
              <a:rPr lang="en-US" sz="4800" b="1" dirty="0" smtClean="0">
                <a:solidFill>
                  <a:srgbClr val="92D050"/>
                </a:solidFill>
                <a:latin typeface="Century Gothic" pitchFamily="34" charset="0"/>
              </a:rPr>
              <a:t>N</a:t>
            </a:r>
            <a:r>
              <a:rPr lang="en-US" sz="4400" b="1" dirty="0" smtClean="0">
                <a:latin typeface="Century Gothic" pitchFamily="34" charset="0"/>
              </a:rPr>
              <a:t>utrition</a:t>
            </a:r>
            <a:endParaRPr lang="en-US" sz="4400" b="1" dirty="0">
              <a:latin typeface="Century Gothic" pitchFamily="34" charset="0"/>
            </a:endParaRPr>
          </a:p>
          <a:p>
            <a:r>
              <a:rPr lang="en-US" sz="4400" b="1" dirty="0" smtClean="0">
                <a:latin typeface="Century Gothic" pitchFamily="34" charset="0"/>
              </a:rPr>
              <a:t>			      </a:t>
            </a:r>
            <a:r>
              <a:rPr lang="en-US" sz="4800" b="1" dirty="0" smtClean="0">
                <a:solidFill>
                  <a:srgbClr val="92D050"/>
                </a:solidFill>
                <a:latin typeface="Century Gothic" pitchFamily="34" charset="0"/>
              </a:rPr>
              <a:t>G</a:t>
            </a:r>
            <a:r>
              <a:rPr lang="en-US" sz="4400" b="1" dirty="0" smtClean="0">
                <a:latin typeface="Century Gothic" pitchFamily="34" charset="0"/>
              </a:rPr>
              <a:t>rowth</a:t>
            </a:r>
            <a:endParaRPr lang="en-US" sz="4400" b="1" dirty="0">
              <a:latin typeface="Century Gothic" pitchFamily="34" charset="0"/>
            </a:endParaRPr>
          </a:p>
          <a:p>
            <a:r>
              <a:rPr lang="en-US" sz="4400" b="1" dirty="0" smtClean="0">
                <a:latin typeface="Century Gothic" pitchFamily="34" charset="0"/>
              </a:rPr>
              <a:t>				</a:t>
            </a:r>
            <a:r>
              <a:rPr lang="en-US" sz="4400" b="1" dirty="0">
                <a:latin typeface="Century Gothic" pitchFamily="34" charset="0"/>
              </a:rPr>
              <a:t> </a:t>
            </a:r>
            <a:r>
              <a:rPr lang="en-US" sz="4400" b="1" dirty="0" smtClean="0">
                <a:latin typeface="Century Gothic" pitchFamily="34" charset="0"/>
              </a:rPr>
              <a:t>   </a:t>
            </a:r>
            <a:r>
              <a:rPr lang="en-US" sz="4800" b="1" dirty="0" smtClean="0">
                <a:solidFill>
                  <a:srgbClr val="92D050"/>
                </a:solidFill>
                <a:latin typeface="Century Gothic" pitchFamily="34" charset="0"/>
              </a:rPr>
              <a:t>R</a:t>
            </a:r>
            <a:r>
              <a:rPr lang="en-US" sz="4400" b="1" dirty="0" smtClean="0">
                <a:latin typeface="Century Gothic" pitchFamily="34" charset="0"/>
              </a:rPr>
              <a:t>eproduction</a:t>
            </a:r>
            <a:endParaRPr lang="en-US" sz="4400" b="1" dirty="0">
              <a:latin typeface="Century Gothic" pitchFamily="34" charset="0"/>
            </a:endParaRPr>
          </a:p>
          <a:p>
            <a:r>
              <a:rPr lang="en-US" sz="4400" b="1" dirty="0" smtClean="0">
                <a:latin typeface="Century Gothic" pitchFamily="34" charset="0"/>
              </a:rPr>
              <a:t>					</a:t>
            </a:r>
            <a:r>
              <a:rPr lang="en-US" sz="4400" b="1" dirty="0">
                <a:latin typeface="Century Gothic" pitchFamily="34" charset="0"/>
              </a:rPr>
              <a:t> </a:t>
            </a:r>
            <a:r>
              <a:rPr lang="en-US" sz="4400" b="1" dirty="0" smtClean="0">
                <a:latin typeface="Century Gothic" pitchFamily="34" charset="0"/>
              </a:rPr>
              <a:t> </a:t>
            </a:r>
            <a:r>
              <a:rPr lang="en-US" sz="4800" b="1" dirty="0" smtClean="0">
                <a:solidFill>
                  <a:srgbClr val="92D050"/>
                </a:solidFill>
                <a:latin typeface="Century Gothic" pitchFamily="34" charset="0"/>
              </a:rPr>
              <a:t>R</a:t>
            </a:r>
            <a:r>
              <a:rPr lang="en-US" sz="4400" b="1" dirty="0" smtClean="0">
                <a:latin typeface="Century Gothic" pitchFamily="34" charset="0"/>
              </a:rPr>
              <a:t>espiration</a:t>
            </a:r>
            <a:endParaRPr lang="en-US" sz="4400" b="1" dirty="0">
              <a:latin typeface="Century Gothi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304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C000"/>
                </a:solidFill>
              </a:rPr>
              <a:t>8 Characteristics of life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8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synthesis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organisms build necessary molecules.</a:t>
            </a:r>
            <a:endParaRPr lang="en-US" sz="4800" dirty="0"/>
          </a:p>
        </p:txBody>
      </p:sp>
      <p:pic>
        <p:nvPicPr>
          <p:cNvPr id="4098" name="Picture 2" descr="https://encrypted-tbn0.google.com/images?q=tbn:ANd9GcS0QjohBDbVXzyjvL1e8zg-XrnkuKOvTLuANoKLbY_mUYFwIl5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8" y="468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ioweb.wku.edu/courses/biol115/wyatt/biochem/Carbos/Carb_pol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mc.maricopa.edu/faculty/farabee/biobk/AT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43300"/>
            <a:ext cx="34030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32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Transport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organisms get what they need to their cells.</a:t>
            </a:r>
            <a:endParaRPr lang="en-US" sz="4800" dirty="0"/>
          </a:p>
        </p:txBody>
      </p:sp>
      <p:pic>
        <p:nvPicPr>
          <p:cNvPr id="5122" name="Picture 2" descr="http://library.thinkquest.org/5777/images/circulat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3048000" cy="303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oogle.com/images?q=tbn:ANd9GcTfLvQRtp90_OB-cDL_VqmeIt0IHoBdK5EJ-wurbqjKAPJWNV52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57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oogle.com/images?q=tbn:ANd9GcTD2W9_MXYoTBYlwZ1BeV8xaf_L-Geo4UB0Y6YNbejiQiGM2ZFWW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65" y="4752974"/>
            <a:ext cx="17907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atic.ddmcdn.com/gif/frog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64" y="3487061"/>
            <a:ext cx="1450902" cy="12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56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Excretion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organisms get rid of their waste and balance their fluids.</a:t>
            </a:r>
            <a:endParaRPr lang="en-US" sz="4800" dirty="0"/>
          </a:p>
        </p:txBody>
      </p:sp>
      <p:pic>
        <p:nvPicPr>
          <p:cNvPr id="6146" name="Picture 2" descr="https://encrypted-tbn2.google.com/images?q=tbn:ANd9GcSZw3FEg1I8Y5i5mCei9wKc4KZfpqoaKipD8XLPHmCSe9w_JIc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399"/>
            <a:ext cx="2514600" cy="29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oogle.com/images?q=tbn:ANd9GcTXDMBsLnBP2BBkZ8xwAnmOSzUQ0DBIlH-SNOwoHf3tMGDEORn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74" y="4449699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osh.comedycentral.com/blog/files/2011/02/baby-p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71784"/>
            <a:ext cx="2209800" cy="29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671" y="3544669"/>
            <a:ext cx="543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http://www.youtube.com/watch?v=</a:t>
            </a:r>
            <a:r>
              <a:rPr lang="en-US" dirty="0" smtClean="0">
                <a:hlinkClick r:id="rId5"/>
              </a:rPr>
              <a:t>prtsIbjTjQc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Regulation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organisms control their body processes. (HOMEOSTASIS)</a:t>
            </a:r>
            <a:endParaRPr lang="en-US" sz="4800" dirty="0"/>
          </a:p>
        </p:txBody>
      </p:sp>
      <p:pic>
        <p:nvPicPr>
          <p:cNvPr id="7170" name="Picture 2" descr="http://www.macronutrients.net/wp-content/uploads/2011/12/Homeostas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162300" cy="22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oogle.com/images?q=tbn:ANd9GcTWBVvMBHxAhZJKbmVpGVKaZ4OnAlxiPi4LBVH40ZuZ_CGF30Fn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2135"/>
            <a:ext cx="3733800" cy="251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65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Nutrition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organisms break down and absorb food.</a:t>
            </a:r>
            <a:endParaRPr lang="en-US" sz="4800" dirty="0"/>
          </a:p>
        </p:txBody>
      </p:sp>
      <p:pic>
        <p:nvPicPr>
          <p:cNvPr id="8194" name="Picture 2" descr="https://encrypted-tbn2.google.com/images?q=tbn:ANd9GcT8LZMQecLBJ4juEadaUOlFeB0nGxkti4bJ7uXtzRLN00QbJdqhw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59698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2.google.com/images?q=tbn:ANd9GcRwz3g11ByMiKVMvvnyIgiTk-eUP4PHIzu197kWQFDztAlVcy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91" y="3733800"/>
            <a:ext cx="43513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9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Classroom Entry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b="1" dirty="0">
                <a:latin typeface="Book Antiqua" panose="02040602050305030304" pitchFamily="18" charset="0"/>
              </a:rPr>
              <a:t>Shake Ms. Simmons’ hand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b="1" dirty="0">
                <a:latin typeface="Book Antiqua" panose="02040602050305030304" pitchFamily="18" charset="0"/>
              </a:rPr>
              <a:t>Look her in the eye and </a:t>
            </a:r>
            <a:r>
              <a:rPr lang="en-US" b="1" u="sng" dirty="0">
                <a:latin typeface="Book Antiqua" panose="02040602050305030304" pitchFamily="18" charset="0"/>
              </a:rPr>
              <a:t>appropriately</a:t>
            </a:r>
            <a:r>
              <a:rPr lang="en-US" b="1" dirty="0">
                <a:latin typeface="Book Antiqua" panose="02040602050305030304" pitchFamily="18" charset="0"/>
              </a:rPr>
              <a:t> greet her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Book Antiqua" panose="02040602050305030304" pitchFamily="18" charset="0"/>
              </a:rPr>
              <a:t>3. Enter silently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Book Antiqua" panose="02040602050305030304" pitchFamily="18" charset="0"/>
              </a:rPr>
              <a:t>4. Take out weekly Do Now </a:t>
            </a:r>
            <a:r>
              <a:rPr lang="en-US" b="1" dirty="0" smtClean="0">
                <a:latin typeface="Book Antiqua" panose="02040602050305030304" pitchFamily="18" charset="0"/>
              </a:rPr>
              <a:t>logs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5. Begin working on your Do Now silently</a:t>
            </a:r>
            <a:endParaRPr lang="en-US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35" y="3429000"/>
            <a:ext cx="3234965" cy="1659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43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Growth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organisms make new cells and develop necessary body parts. </a:t>
            </a:r>
            <a:endParaRPr lang="en-US" sz="4800" dirty="0"/>
          </a:p>
        </p:txBody>
      </p:sp>
      <p:pic>
        <p:nvPicPr>
          <p:cNvPr id="9218" name="Picture 2" descr="https://encrypted-tbn2.google.com/images?q=tbn:ANd9GcTCIRxTAoruKJZmGzmARU-irSteWO8-Yb5C3Bt7UH2AfdmxURD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5257800" cy="189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IF Imag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71899"/>
            <a:ext cx="29527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8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Reproduction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organisms make new individuals like themselves.</a:t>
            </a:r>
            <a:endParaRPr lang="en-US" sz="4800" dirty="0"/>
          </a:p>
        </p:txBody>
      </p:sp>
      <p:pic>
        <p:nvPicPr>
          <p:cNvPr id="10242" name="Picture 2" descr="https://encrypted-tbn2.google.com/images?q=tbn:ANd9GcQCQ9f_YQzW-1C_Lplq5VTOK9XPJIHdl3EBBxuvuPVwHscEit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5787"/>
            <a:ext cx="2674925" cy="20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0.google.com/images?q=tbn:ANd9GcR0YuWVTrr8N63up68cPHTF5-ZhmBg2dLZTYTfuYyObdmftgtjDL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91111"/>
            <a:ext cx="4267200" cy="31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encrypted-tbn0.google.com/images?q=tbn:ANd9GcTX_yS8zSc4paxmFGMG5_TCIKkFndPrtRSgnoqSDC8ZUejdJPiH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073212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11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Respiration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organisms get oxygen and release carbon dioxide to make usable energy.</a:t>
            </a:r>
            <a:endParaRPr lang="en-US" sz="4800" dirty="0"/>
          </a:p>
        </p:txBody>
      </p:sp>
      <p:pic>
        <p:nvPicPr>
          <p:cNvPr id="11266" name="Picture 2" descr="https://encrypted-tbn1.google.com/images?q=tbn:ANd9GcQ4NWXv6Pb88-x50aJF939sviRyj79bg-b3fXnf3Qnx9iENdb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" y="3882259"/>
            <a:ext cx="3715871" cy="32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3.google.com/images?q=tbn:ANd9GcTVzMJWFBEmYyBZ6swjHID8SVqeCVvlufZoEsQYLv5smt7dQiv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45299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61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30" y="0"/>
            <a:ext cx="8229600" cy="1385456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Practice</a:t>
            </a:r>
            <a:br>
              <a:rPr lang="en-US" sz="6000" b="1" dirty="0" smtClean="0">
                <a:solidFill>
                  <a:srgbClr val="FFC000"/>
                </a:solidFill>
              </a:rPr>
            </a:br>
            <a:r>
              <a:rPr lang="en-US" sz="2700" b="1" dirty="0" smtClean="0">
                <a:solidFill>
                  <a:srgbClr val="FFC000"/>
                </a:solidFill>
              </a:rPr>
              <a:t>15 min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943" t="21591" r="12784" b="9280"/>
          <a:stretch>
            <a:fillRect/>
          </a:stretch>
        </p:blipFill>
        <p:spPr bwMode="auto">
          <a:xfrm>
            <a:off x="680734" y="1385456"/>
            <a:ext cx="7825958" cy="525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49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STERNGRR mini-poster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u="sng" dirty="0" smtClean="0"/>
              <a:t>Include</a:t>
            </a:r>
            <a:r>
              <a:rPr lang="en-US" sz="4000" dirty="0" smtClean="0"/>
              <a:t>:</a:t>
            </a:r>
          </a:p>
          <a:p>
            <a:pPr lvl="1"/>
            <a:r>
              <a:rPr lang="en-US" sz="3600" dirty="0" smtClean="0"/>
              <a:t>Definition</a:t>
            </a:r>
          </a:p>
          <a:p>
            <a:pPr lvl="1"/>
            <a:r>
              <a:rPr lang="en-US" sz="3600" dirty="0" smtClean="0"/>
              <a:t>Picture</a:t>
            </a:r>
          </a:p>
          <a:p>
            <a:pPr lvl="1"/>
            <a:r>
              <a:rPr lang="en-US" sz="3600" dirty="0" smtClean="0"/>
              <a:t>Example </a:t>
            </a:r>
            <a:endParaRPr lang="en-US" sz="3600" dirty="0"/>
          </a:p>
          <a:p>
            <a:r>
              <a:rPr lang="en-US" sz="4000" dirty="0" smtClean="0"/>
              <a:t>When finished: Teacher check off, hang on wall.</a:t>
            </a:r>
          </a:p>
          <a:p>
            <a:pPr lvl="1"/>
            <a:endParaRPr lang="en-US" sz="3600" dirty="0"/>
          </a:p>
          <a:p>
            <a:pPr marL="457200" lvl="1" indent="0" algn="ctr"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15 min.</a:t>
            </a:r>
          </a:p>
        </p:txBody>
      </p:sp>
    </p:spTree>
    <p:extLst>
      <p:ext uri="{BB962C8B-B14F-4D97-AF65-F5344CB8AC3E}">
        <p14:creationId xmlns="" xmlns:p14="http://schemas.microsoft.com/office/powerpoint/2010/main" val="23582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is the acronym that outlines the 8 characteristics of life?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Which of the characteristics is defined as “how organisms make new individuals like themselves?”</a:t>
            </a:r>
          </a:p>
          <a:p>
            <a:pPr marL="514350" indent="-514350">
              <a:buAutoNum type="arabicPeriod"/>
            </a:pPr>
            <a:r>
              <a:rPr lang="en-US" dirty="0" smtClean="0"/>
              <a:t>In your own words, define regulation. Give an example.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C000"/>
                </a:solidFill>
              </a:rPr>
              <a:t>Do Now</a:t>
            </a:r>
            <a:endParaRPr lang="en-US" sz="138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the STERNGRR Do Now worksheet on your tables</a:t>
            </a:r>
            <a:endParaRPr lang="en-US" dirty="0"/>
          </a:p>
        </p:txBody>
      </p:sp>
      <p:pic>
        <p:nvPicPr>
          <p:cNvPr id="1029" name="Picture 5" descr="C:\tempie\Temporary Internet Files\Content.IE5\ERSYNC20\MC9000096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72389"/>
            <a:ext cx="2590800" cy="32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15032"/>
            <a:ext cx="2133600" cy="4042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08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916"/>
            <a:ext cx="3352799" cy="6439153"/>
          </a:xfrm>
        </p:spPr>
      </p:pic>
    </p:spTree>
    <p:extLst>
      <p:ext uri="{BB962C8B-B14F-4D97-AF65-F5344CB8AC3E}">
        <p14:creationId xmlns="" xmlns:p14="http://schemas.microsoft.com/office/powerpoint/2010/main" val="30936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 smtClean="0">
                <a:solidFill>
                  <a:srgbClr val="92D050"/>
                </a:solidFill>
              </a:rPr>
              <a:t>Announcements </a:t>
            </a:r>
            <a:endParaRPr lang="en-US" sz="8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290" y="1337310"/>
            <a:ext cx="9144000" cy="5486400"/>
          </a:xfrm>
        </p:spPr>
        <p:txBody>
          <a:bodyPr/>
          <a:lstStyle/>
          <a:p>
            <a:r>
              <a:rPr lang="en-US" dirty="0" smtClean="0"/>
              <a:t>You should already have your supplies!</a:t>
            </a:r>
          </a:p>
          <a:p>
            <a:pPr lvl="1"/>
            <a:r>
              <a:rPr lang="en-US" dirty="0" smtClean="0"/>
              <a:t>Binder for this class ONLY</a:t>
            </a:r>
          </a:p>
          <a:p>
            <a:pPr lvl="1"/>
            <a:r>
              <a:rPr lang="en-US" dirty="0" smtClean="0"/>
              <a:t>Dividers</a:t>
            </a:r>
          </a:p>
          <a:p>
            <a:pPr lvl="1"/>
            <a:r>
              <a:rPr lang="en-US" dirty="0" smtClean="0"/>
              <a:t>Composition/Spiral notebook</a:t>
            </a:r>
          </a:p>
          <a:p>
            <a:pPr lvl="1"/>
            <a:r>
              <a:rPr lang="en-US" dirty="0" smtClean="0"/>
              <a:t>Pencils/pens</a:t>
            </a:r>
          </a:p>
          <a:p>
            <a:pPr lvl="1"/>
            <a:r>
              <a:rPr lang="en-US" dirty="0" smtClean="0"/>
              <a:t>Paper</a:t>
            </a:r>
          </a:p>
          <a:p>
            <a:r>
              <a:rPr lang="en-US" b="1" u="sng" dirty="0" smtClean="0"/>
              <a:t>Tutoring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Mondays and Tuesdays</a:t>
            </a:r>
          </a:p>
          <a:p>
            <a:pPr lvl="1"/>
            <a:r>
              <a:rPr lang="en-US" dirty="0" smtClean="0"/>
              <a:t>2:30 – 3:30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1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FFC000"/>
                </a:solidFill>
              </a:rPr>
              <a:t>A</a:t>
            </a:r>
            <a:r>
              <a:rPr lang="en-US" sz="8800" dirty="0" smtClean="0">
                <a:solidFill>
                  <a:srgbClr val="FFC000"/>
                </a:solidFill>
              </a:rPr>
              <a:t>nnouncements</a:t>
            </a:r>
            <a:endParaRPr lang="en-US" sz="8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Unit 1 test tomorrow on </a:t>
            </a:r>
            <a:r>
              <a:rPr lang="en-US" sz="4000" b="1" dirty="0" smtClean="0">
                <a:solidFill>
                  <a:srgbClr val="92D050"/>
                </a:solidFill>
              </a:rPr>
              <a:t>STERNGRR and Scientific Method</a:t>
            </a: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tempie\Temporary Internet Files\Content.IE5\JAM8P8PO\MC9003407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41775"/>
            <a:ext cx="2966771" cy="23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59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77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STERNGRR mini-poster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4000" u="sng" dirty="0" smtClean="0"/>
              <a:t>Include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Must use information from the fact sheet ONLY!!</a:t>
            </a:r>
          </a:p>
          <a:p>
            <a:pPr lvl="1"/>
            <a:r>
              <a:rPr lang="en-US" sz="3600" dirty="0" smtClean="0"/>
              <a:t>Definition</a:t>
            </a:r>
          </a:p>
          <a:p>
            <a:pPr lvl="1"/>
            <a:r>
              <a:rPr lang="en-US" sz="3600" dirty="0" smtClean="0"/>
              <a:t>Example </a:t>
            </a:r>
          </a:p>
          <a:p>
            <a:pPr lvl="1"/>
            <a:r>
              <a:rPr lang="en-US" sz="3600" dirty="0" smtClean="0"/>
              <a:t>Picture LAST!</a:t>
            </a:r>
            <a:endParaRPr lang="en-US" sz="3600" dirty="0"/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endParaRPr lang="en-US" sz="3600" dirty="0"/>
          </a:p>
          <a:p>
            <a:r>
              <a:rPr lang="en-US" sz="4000" dirty="0" smtClean="0"/>
              <a:t>When finished: Teacher check off, hang on wall.</a:t>
            </a:r>
          </a:p>
          <a:p>
            <a:pPr lvl="1"/>
            <a:endParaRPr lang="en-US" sz="3600" dirty="0"/>
          </a:p>
          <a:p>
            <a:pPr marL="457200" lvl="1" indent="0" algn="ctr"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15 min.</a:t>
            </a:r>
          </a:p>
        </p:txBody>
      </p:sp>
    </p:spTree>
    <p:extLst>
      <p:ext uri="{BB962C8B-B14F-4D97-AF65-F5344CB8AC3E}">
        <p14:creationId xmlns="" xmlns:p14="http://schemas.microsoft.com/office/powerpoint/2010/main" val="27675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18" y="1600200"/>
            <a:ext cx="3245964" cy="4525963"/>
          </a:xfrm>
        </p:spPr>
      </p:pic>
    </p:spTree>
    <p:extLst>
      <p:ext uri="{BB962C8B-B14F-4D97-AF65-F5344CB8AC3E}">
        <p14:creationId xmlns="" xmlns:p14="http://schemas.microsoft.com/office/powerpoint/2010/main" val="517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92D050"/>
                </a:solidFill>
              </a:rPr>
              <a:t>STERNGRR Pictures</a:t>
            </a:r>
            <a:endParaRPr lang="en-US" sz="6600" b="1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08" t="23521" r="26838" b="22188"/>
          <a:stretch/>
        </p:blipFill>
        <p:spPr bwMode="auto">
          <a:xfrm>
            <a:off x="11430" y="4092966"/>
            <a:ext cx="383495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tempie\Temporary Internet Files\Content.IE5\PS7HJG5O\MC90043259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7065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tempie\Temporary Internet Files\Content.IE5\DFG6KJKC\MC9002909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20676"/>
            <a:ext cx="1018515" cy="1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44" t="22581" r="23589" b="42000"/>
          <a:stretch/>
        </p:blipFill>
        <p:spPr bwMode="auto">
          <a:xfrm>
            <a:off x="3414255" y="1371600"/>
            <a:ext cx="572411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72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Homeostasis Lab Questions</a:t>
            </a:r>
          </a:p>
          <a:p>
            <a:r>
              <a:rPr lang="en-US" dirty="0" smtClean="0"/>
              <a:t>Sponge Bob Scientific Method Worksheet</a:t>
            </a:r>
          </a:p>
          <a:p>
            <a:r>
              <a:rPr lang="en-US" dirty="0" smtClean="0"/>
              <a:t>Complete Unit 1 packets</a:t>
            </a:r>
          </a:p>
          <a:p>
            <a:r>
              <a:rPr lang="en-US" dirty="0" smtClean="0"/>
              <a:t>STUDY!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b="1" dirty="0" smtClean="0">
                <a:solidFill>
                  <a:srgbClr val="92D050"/>
                </a:solidFill>
              </a:rPr>
              <a:t>Exit Ticket</a:t>
            </a:r>
            <a:endParaRPr lang="en-US" sz="9600" b="1" dirty="0">
              <a:solidFill>
                <a:srgbClr val="92D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On a sheet of loose leaf paper, please answer the following:</a:t>
            </a:r>
          </a:p>
          <a:p>
            <a:pPr marL="0" indent="0">
              <a:buNone/>
            </a:pPr>
            <a:r>
              <a:rPr lang="en-US" sz="2800" b="1" dirty="0" smtClean="0"/>
              <a:t>Which STERNGRR process is being described?!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teenager goes through puberty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mother dog has a litter of 8 puppies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Lebron</a:t>
            </a:r>
            <a:r>
              <a:rPr lang="en-US" sz="2800" dirty="0" smtClean="0"/>
              <a:t> James starts sweating during a game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Plants build sugar molecules in their leaves due to a process called photosynthesis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You are breathing right now</a:t>
            </a:r>
            <a:endParaRPr lang="en-US" sz="2800" dirty="0"/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rgbClr val="FFC000"/>
                </a:solidFill>
                <a:latin typeface="Adobe Caslon Pro" pitchFamily="18" charset="0"/>
              </a:rPr>
              <a:t>You do NOT have to write the questions!</a:t>
            </a:r>
          </a:p>
        </p:txBody>
      </p:sp>
    </p:spTree>
    <p:extLst>
      <p:ext uri="{BB962C8B-B14F-4D97-AF65-F5344CB8AC3E}">
        <p14:creationId xmlns="" xmlns:p14="http://schemas.microsoft.com/office/powerpoint/2010/main" val="30579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is transport?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respiration?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2 systems in </a:t>
            </a:r>
            <a:r>
              <a:rPr lang="en-US" smtClean="0"/>
              <a:t>our bodies </a:t>
            </a:r>
            <a:r>
              <a:rPr lang="en-US" dirty="0" smtClean="0"/>
              <a:t>that work together to provide nutrients to our cells? (Hint: we analyzed them in our lab)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in your own words HOW these 2 systems work together.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Give 2 examples of </a:t>
            </a:r>
            <a:r>
              <a:rPr lang="en-US" u="sng" dirty="0" smtClean="0"/>
              <a:t>reproduction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</a:t>
            </a:r>
            <a:r>
              <a:rPr lang="en-US" u="sng" dirty="0" smtClean="0"/>
              <a:t>synthesis</a:t>
            </a:r>
            <a:r>
              <a:rPr lang="en-US" dirty="0" smtClean="0"/>
              <a:t>. Give an example.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does </a:t>
            </a:r>
            <a:r>
              <a:rPr lang="en-US" u="sng" dirty="0" smtClean="0"/>
              <a:t>homeostasis</a:t>
            </a:r>
            <a:r>
              <a:rPr lang="en-US" dirty="0" smtClean="0"/>
              <a:t> mean?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What’s your favorite candy?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73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Do Now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None/>
            </a:pPr>
            <a:r>
              <a:rPr lang="en-US" sz="6600" b="1" dirty="0" smtClean="0"/>
              <a:t>Take out your notes and STUDY!! You have a quiz on Unit 1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92D050"/>
                </a:solidFill>
              </a:rPr>
              <a:t>Writing Prompt</a:t>
            </a:r>
            <a:endParaRPr lang="en-US" sz="8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18287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is the most important person in your life right now? Why? What did they do? Describe them to me. Would I like them?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429000"/>
            <a:ext cx="8804910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</a:pPr>
            <a:r>
              <a:rPr lang="en-US" dirty="0" smtClean="0"/>
              <a:t>2. What do you see yourself doing in 5 years? Where are you? Who do you hang out with? How will you get there?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" y="5105401"/>
            <a:ext cx="9109710" cy="1828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</a:pPr>
            <a:r>
              <a:rPr lang="en-US" dirty="0"/>
              <a:t>3</a:t>
            </a:r>
            <a:r>
              <a:rPr lang="en-US" dirty="0" smtClean="0"/>
              <a:t>. What has been the biggest challenge that you have overcome? Why was it “big”? How did you overcome it? How did you feel?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46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257800"/>
          </a:xfrm>
        </p:spPr>
        <p:txBody>
          <a:bodyPr rtlCol="0">
            <a:normAutofit fontScale="92500" lnSpcReduction="10000"/>
          </a:bodyPr>
          <a:lstStyle/>
          <a:p>
            <a:pPr marL="6858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The reason most people never reach their goals is that they don’t define them, or ever seriously consider them as believable. </a:t>
            </a:r>
            <a:r>
              <a:rPr lang="en-US" sz="4000" b="1" dirty="0" smtClean="0"/>
              <a:t>Winners</a:t>
            </a:r>
            <a:r>
              <a:rPr lang="en-US" sz="4000" dirty="0" smtClean="0"/>
              <a:t> can tell you where they are going, what they plan to do along the way, and who will be sharing the adventure with them.</a:t>
            </a:r>
          </a:p>
          <a:p>
            <a:pPr marL="6858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cap="small" dirty="0" smtClean="0"/>
              <a:t>					Denis </a:t>
            </a:r>
            <a:r>
              <a:rPr lang="en-US" sz="3600" cap="small" dirty="0" err="1" smtClean="0"/>
              <a:t>Waitley</a:t>
            </a:r>
            <a:endParaRPr lang="en-US" sz="3600" cap="small" dirty="0" smtClean="0"/>
          </a:p>
          <a:p>
            <a:pPr marL="6858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cap="small" dirty="0" smtClean="0"/>
          </a:p>
          <a:p>
            <a:pPr marL="6858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cap="small" dirty="0" smtClean="0"/>
              <a:t>https://www.youtube.com/watch?v=bklNWWoJyzE</a:t>
            </a:r>
            <a:endParaRPr lang="en-US" sz="1700" cap="small" dirty="0"/>
          </a:p>
        </p:txBody>
      </p:sp>
      <p:pic>
        <p:nvPicPr>
          <p:cNvPr id="7171" name="Picture 2" descr="C:\tempie\Temporary Internet Files\Content.IE5\KL7TNR7K\MC900012908[1]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8526">
            <a:off x="5193061" y="5000521"/>
            <a:ext cx="14414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47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62" y="79468"/>
            <a:ext cx="8952638" cy="1417638"/>
          </a:xfrm>
        </p:spPr>
        <p:txBody>
          <a:bodyPr/>
          <a:lstStyle/>
          <a:p>
            <a:r>
              <a:rPr lang="en-US" dirty="0" smtClean="0"/>
              <a:t>Syllabus 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minute to look at your syllabus</a:t>
            </a:r>
          </a:p>
          <a:p>
            <a:pPr lvl="1"/>
            <a:r>
              <a:rPr lang="en-US" dirty="0" smtClean="0"/>
              <a:t>Required class materials (Binder, composition notebook, dividers, pens/pencils)</a:t>
            </a:r>
          </a:p>
          <a:p>
            <a:pPr lvl="1"/>
            <a:r>
              <a:rPr lang="en-US" dirty="0" smtClean="0"/>
              <a:t>BYOT</a:t>
            </a:r>
          </a:p>
          <a:p>
            <a:pPr lvl="1"/>
            <a:r>
              <a:rPr lang="en-US" dirty="0" smtClean="0"/>
              <a:t>Tardy policy</a:t>
            </a:r>
          </a:p>
          <a:p>
            <a:pPr lvl="1"/>
            <a:r>
              <a:rPr lang="en-US" dirty="0" smtClean="0"/>
              <a:t>Late Work</a:t>
            </a:r>
          </a:p>
          <a:p>
            <a:pPr lvl="1"/>
            <a:r>
              <a:rPr lang="en-US" dirty="0" smtClean="0"/>
              <a:t>Big Goals</a:t>
            </a:r>
          </a:p>
          <a:p>
            <a:pPr lvl="1"/>
            <a:r>
              <a:rPr lang="en-US" dirty="0" smtClean="0"/>
              <a:t>Re-testing</a:t>
            </a:r>
          </a:p>
          <a:p>
            <a:r>
              <a:rPr lang="en-US" dirty="0" smtClean="0"/>
              <a:t>Sign and Return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34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Vision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1">
              <a:buNone/>
            </a:pPr>
            <a:r>
              <a:rPr lang="en-US" sz="3200" dirty="0" smtClean="0"/>
              <a:t>In this classroom:</a:t>
            </a:r>
          </a:p>
          <a:p>
            <a:pPr lvl="1">
              <a:buNone/>
            </a:pPr>
            <a:r>
              <a:rPr lang="en-US" sz="3200" dirty="0" smtClean="0"/>
              <a:t>	We </a:t>
            </a:r>
            <a:r>
              <a:rPr lang="en-US" sz="3200" dirty="0"/>
              <a:t>will MASTER at least 85% of the content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373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71564"/>
            <a:ext cx="8305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I want to be: ________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371564"/>
            <a:ext cx="8991599" cy="1228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4" name="Picture 2" descr="C:\tempie\Temporary Internet Files\Content.IE5\ERSYNC20\MC9004413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95400" y="2209799"/>
            <a:ext cx="675537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 is YOUR </a:t>
            </a:r>
            <a:r>
              <a:rPr lang="en-US" sz="4400" b="1" dirty="0" smtClean="0">
                <a:solidFill>
                  <a:srgbClr val="FFC000"/>
                </a:solidFill>
              </a:rPr>
              <a:t>big goal</a:t>
            </a:r>
            <a:r>
              <a:rPr lang="en-US" sz="4400" dirty="0" smtClean="0"/>
              <a:t>?!</a:t>
            </a:r>
          </a:p>
          <a:p>
            <a:endParaRPr lang="en-US" sz="4400" dirty="0"/>
          </a:p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3 min.</a:t>
            </a:r>
            <a:endParaRPr lang="en-US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0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Post your Post-its!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13347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71564"/>
            <a:ext cx="8305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I want to be: ________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828800"/>
            <a:ext cx="5265738" cy="144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College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536197"/>
            <a:ext cx="8305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High School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099" y="4754266"/>
            <a:ext cx="8305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EOC Exams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85800" y="5864128"/>
            <a:ext cx="8305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Biology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371564"/>
            <a:ext cx="8991599" cy="1228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812033"/>
            <a:ext cx="39004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How do I get there?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387547" y="1542565"/>
            <a:ext cx="971947" cy="1137444"/>
          </a:xfrm>
          <a:prstGeom prst="bentUpArrow">
            <a:avLst>
              <a:gd name="adj1" fmla="val 22000"/>
              <a:gd name="adj2" fmla="val 25000"/>
              <a:gd name="adj3" fmla="val 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1999" y="3384115"/>
            <a:ext cx="2605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How do I get there?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11" name="Bent-Up Arrow 10"/>
          <p:cNvSpPr/>
          <p:nvPr/>
        </p:nvSpPr>
        <p:spPr>
          <a:xfrm rot="16200000" flipH="1">
            <a:off x="7555905" y="3192265"/>
            <a:ext cx="971947" cy="1137444"/>
          </a:xfrm>
          <a:prstGeom prst="bentUpArrow">
            <a:avLst>
              <a:gd name="adj1" fmla="val 22000"/>
              <a:gd name="adj2" fmla="val 25000"/>
              <a:gd name="adj3" fmla="val 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5400000">
            <a:off x="2063948" y="4345683"/>
            <a:ext cx="971947" cy="1137444"/>
          </a:xfrm>
          <a:prstGeom prst="bentUpArrow">
            <a:avLst>
              <a:gd name="adj1" fmla="val 22000"/>
              <a:gd name="adj2" fmla="val 25000"/>
              <a:gd name="adj3" fmla="val 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16200000" flipH="1">
            <a:off x="4540449" y="5317631"/>
            <a:ext cx="971947" cy="1137444"/>
          </a:xfrm>
          <a:prstGeom prst="bentUpArrow">
            <a:avLst>
              <a:gd name="adj1" fmla="val 22000"/>
              <a:gd name="adj2" fmla="val 25000"/>
              <a:gd name="adj3" fmla="val 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8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3" grpId="0" animBg="1"/>
      <p:bldP spid="10" grpId="0"/>
      <p:bldP spid="11" grpId="0" animBg="1"/>
      <p:bldP spid="12" grpId="0" animBg="1"/>
      <p:bldP spid="1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71564"/>
            <a:ext cx="8305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I want to be: ________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130" y="1789113"/>
            <a:ext cx="5265738" cy="144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College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59" y="3540524"/>
            <a:ext cx="8305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High School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9129" y="4754266"/>
            <a:ext cx="6785769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EOC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/ SAT / ACT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79" y="5564469"/>
            <a:ext cx="8305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Biology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371564"/>
            <a:ext cx="8991599" cy="1228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1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71564"/>
            <a:ext cx="8305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I want to be: ________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130" y="1789113"/>
            <a:ext cx="5265738" cy="144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College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59" y="3540524"/>
            <a:ext cx="8305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High School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9129" y="4754266"/>
            <a:ext cx="6785769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EOC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/ SAT / ACT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79" y="5564469"/>
            <a:ext cx="8305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Biology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371564"/>
            <a:ext cx="8991599" cy="1228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352800" y="5425414"/>
            <a:ext cx="2343150" cy="924221"/>
          </a:xfrm>
          <a:prstGeom prst="donut">
            <a:avLst>
              <a:gd name="adj" fmla="val 112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" y="542936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</a:rPr>
              <a:t>What can we do IN CLASS?</a:t>
            </a:r>
            <a:endParaRPr lang="en-US" sz="2800" b="1" dirty="0">
              <a:solidFill>
                <a:srgbClr val="92D050"/>
              </a:solidFill>
            </a:endParaRP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 flipV="1">
            <a:off x="2068830" y="5887524"/>
            <a:ext cx="1283970" cy="1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58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FFC000"/>
                </a:solidFill>
                <a:latin typeface="+mn-lt"/>
              </a:rPr>
              <a:t>Archer Fish</a:t>
            </a:r>
            <a:endParaRPr lang="en-US" sz="88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070" y="1222496"/>
            <a:ext cx="4773930" cy="5635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Archer fish are known </a:t>
            </a:r>
            <a:r>
              <a:rPr lang="en-US" dirty="0"/>
              <a:t>for their habit of preying on land based insects and other small animals by literally shooting them down with water droplets from their specialized mouths.</a:t>
            </a:r>
          </a:p>
        </p:txBody>
      </p:sp>
      <p:pic>
        <p:nvPicPr>
          <p:cNvPr id="9218" name="Picture 2" descr="http://t0.gstatic.com/images?q=tbn:ANd9GcS5_W57pyMAhXsQBwRipLWh2iQMNxePnY-kBLlx_BxfK9KYq-FoFHSEMoV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19200"/>
            <a:ext cx="4343400" cy="33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931909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2D050"/>
                </a:solidFill>
              </a:rPr>
              <a:t>Structural Adaptation</a:t>
            </a: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9219" name="Picture 3" descr="C:\tempie\Temporary Internet Files\Content.IE5\JAM8P8PO\MC90043162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3030"/>
            <a:ext cx="1047078" cy="104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60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This is not worth a grade! </a:t>
            </a:r>
          </a:p>
          <a:p>
            <a:r>
              <a:rPr lang="en-US" dirty="0" smtClean="0"/>
              <a:t>Be honest!</a:t>
            </a:r>
          </a:p>
          <a:p>
            <a:r>
              <a:rPr lang="en-US" dirty="0" smtClean="0"/>
              <a:t>Record your data and pass it in.</a:t>
            </a:r>
          </a:p>
          <a:p>
            <a:r>
              <a:rPr lang="en-US" dirty="0" smtClean="0"/>
              <a:t>This will help us align our days to focus on what we need the most help with! (GOAL: NO WASTED TIME!)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9601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Starting Point Quiz</a:t>
            </a:r>
          </a:p>
          <a:p>
            <a:r>
              <a:rPr lang="en-US" dirty="0" smtClean="0"/>
              <a:t>Unit Assessment Goal</a:t>
            </a:r>
          </a:p>
          <a:p>
            <a:r>
              <a:rPr lang="en-US" dirty="0" smtClean="0"/>
              <a:t>Objective Quizzes</a:t>
            </a:r>
          </a:p>
          <a:p>
            <a:r>
              <a:rPr lang="en-US" dirty="0" smtClean="0"/>
              <a:t>Unit Assessments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REMINDER: OUR BIG GOAL IS 85% MASTERY!!!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54864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0"/>
            <a:ext cx="7612063" cy="923069"/>
          </a:xfrm>
        </p:spPr>
        <p:txBody>
          <a:bodyPr/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pic>
        <p:nvPicPr>
          <p:cNvPr id="5" name="Picture 4" descr="Screen Shot 2013-01-23 at 7.11.3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070"/>
            <a:ext cx="9144000" cy="5934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872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Pupca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1995</Words>
  <Application>Microsoft Office PowerPoint</Application>
  <PresentationFormat>On-screen Show (4:3)</PresentationFormat>
  <Paragraphs>444</Paragraphs>
  <Slides>102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Slide 1</vt:lpstr>
      <vt:lpstr>Let’s Get to Know Each Other</vt:lpstr>
      <vt:lpstr>Who is Ms. Simmons?</vt:lpstr>
      <vt:lpstr>Slide 4</vt:lpstr>
      <vt:lpstr>Slide 5</vt:lpstr>
      <vt:lpstr>What are we doing?</vt:lpstr>
      <vt:lpstr>Daily Classroom Entry Routine</vt:lpstr>
      <vt:lpstr>PRACTICE!!</vt:lpstr>
      <vt:lpstr>Syllabus Introduction </vt:lpstr>
      <vt:lpstr>BINDERS</vt:lpstr>
      <vt:lpstr>Announcements!</vt:lpstr>
      <vt:lpstr>Classroom Rules</vt:lpstr>
      <vt:lpstr>Positive Consequences</vt:lpstr>
      <vt:lpstr>Negative Consequences</vt:lpstr>
      <vt:lpstr>Absent????</vt:lpstr>
      <vt:lpstr>Procedure: Late Work</vt:lpstr>
      <vt:lpstr>Class Website</vt:lpstr>
      <vt:lpstr>Class Tour</vt:lpstr>
      <vt:lpstr>Slide 19</vt:lpstr>
      <vt:lpstr>Homework</vt:lpstr>
      <vt:lpstr>Questions???</vt:lpstr>
      <vt:lpstr>Big Goal!!</vt:lpstr>
      <vt:lpstr>How will we know?</vt:lpstr>
      <vt:lpstr>Letter to You</vt:lpstr>
      <vt:lpstr>Marshmallow Challenge</vt:lpstr>
      <vt:lpstr>Marshmallow Challenge</vt:lpstr>
      <vt:lpstr>Marshmallow Challenge</vt:lpstr>
      <vt:lpstr>Marshmallow Challenge</vt:lpstr>
      <vt:lpstr>On your Do Now Sheets @ your tables, answer the following:</vt:lpstr>
      <vt:lpstr>Slide 30</vt:lpstr>
      <vt:lpstr>Slide 31</vt:lpstr>
      <vt:lpstr>Do Now</vt:lpstr>
      <vt:lpstr>Slide 33</vt:lpstr>
      <vt:lpstr>Let’s Do it Ourselves</vt:lpstr>
      <vt:lpstr>observation</vt:lpstr>
      <vt:lpstr>Let’s Do It Ourselves</vt:lpstr>
      <vt:lpstr>Let’s Do It Ourselves</vt:lpstr>
      <vt:lpstr>Variables</vt:lpstr>
      <vt:lpstr>Slide 39</vt:lpstr>
      <vt:lpstr>Control and Experimental Groups </vt:lpstr>
      <vt:lpstr>Let’s try it</vt:lpstr>
      <vt:lpstr>Graphing</vt:lpstr>
      <vt:lpstr>Slide 43</vt:lpstr>
      <vt:lpstr>Graphing Analysis</vt:lpstr>
      <vt:lpstr>Do Now</vt:lpstr>
      <vt:lpstr>Paper Towel Absorbency Lab</vt:lpstr>
      <vt:lpstr>Paper Towel Absorbency Lab</vt:lpstr>
      <vt:lpstr>Materials</vt:lpstr>
      <vt:lpstr>Meniscus</vt:lpstr>
      <vt:lpstr>Paper Towel Brands</vt:lpstr>
      <vt:lpstr>Lab Report</vt:lpstr>
      <vt:lpstr>Do Now</vt:lpstr>
      <vt:lpstr>What is Biology?</vt:lpstr>
      <vt:lpstr>What is Biology?</vt:lpstr>
      <vt:lpstr>Why am I taking this class?</vt:lpstr>
      <vt:lpstr>Abiotic/Biotic</vt:lpstr>
      <vt:lpstr>Slide 57</vt:lpstr>
      <vt:lpstr>Group Activity Procedure Expectations</vt:lpstr>
      <vt:lpstr>Slide 59</vt:lpstr>
      <vt:lpstr>Making Observations</vt:lpstr>
      <vt:lpstr>Slide 61</vt:lpstr>
      <vt:lpstr>Announcements</vt:lpstr>
      <vt:lpstr>What Makes something Biotic?</vt:lpstr>
      <vt:lpstr>Slide 64</vt:lpstr>
      <vt:lpstr>synthesis</vt:lpstr>
      <vt:lpstr>Transport</vt:lpstr>
      <vt:lpstr>Excretion</vt:lpstr>
      <vt:lpstr>Regulation</vt:lpstr>
      <vt:lpstr>Nutrition</vt:lpstr>
      <vt:lpstr>Growth</vt:lpstr>
      <vt:lpstr>Reproduction</vt:lpstr>
      <vt:lpstr>Respiration</vt:lpstr>
      <vt:lpstr>Practice 15 min</vt:lpstr>
      <vt:lpstr>STERNGRR mini-poster</vt:lpstr>
      <vt:lpstr>Exit Ticket</vt:lpstr>
      <vt:lpstr>Do Now</vt:lpstr>
      <vt:lpstr>Slide 77</vt:lpstr>
      <vt:lpstr>Announcements </vt:lpstr>
      <vt:lpstr>Announcements</vt:lpstr>
      <vt:lpstr>STERNGRR mini-poster</vt:lpstr>
      <vt:lpstr>Foldable</vt:lpstr>
      <vt:lpstr>STERNGRR Pictures</vt:lpstr>
      <vt:lpstr>Homework</vt:lpstr>
      <vt:lpstr>Exit Ticket</vt:lpstr>
      <vt:lpstr>Exit Ticket</vt:lpstr>
      <vt:lpstr>Exit Ticket</vt:lpstr>
      <vt:lpstr>Do Now</vt:lpstr>
      <vt:lpstr>Writing Prompt</vt:lpstr>
      <vt:lpstr>Slide 89</vt:lpstr>
      <vt:lpstr>Vision and Goals</vt:lpstr>
      <vt:lpstr>Slide 91</vt:lpstr>
      <vt:lpstr>Slide 92</vt:lpstr>
      <vt:lpstr>Slide 93</vt:lpstr>
      <vt:lpstr>Slide 94</vt:lpstr>
      <vt:lpstr>Slide 95</vt:lpstr>
      <vt:lpstr>Archer Fish</vt:lpstr>
      <vt:lpstr>Grading Pre-Assessment</vt:lpstr>
      <vt:lpstr>Tracking</vt:lpstr>
      <vt:lpstr>Tracking</vt:lpstr>
      <vt:lpstr>Unit 1 Vocabulary (15 min)</vt:lpstr>
      <vt:lpstr>Frayer Model</vt:lpstr>
      <vt:lpstr>Frayer Model</vt:lpstr>
    </vt:vector>
  </TitlesOfParts>
  <Company>Wake Forest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Phillips</dc:creator>
  <cp:lastModifiedBy>brooke1.simmons</cp:lastModifiedBy>
  <cp:revision>176</cp:revision>
  <dcterms:created xsi:type="dcterms:W3CDTF">2012-08-28T00:27:33Z</dcterms:created>
  <dcterms:modified xsi:type="dcterms:W3CDTF">2014-08-25T10:41:06Z</dcterms:modified>
</cp:coreProperties>
</file>